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2" r:id="rId2"/>
    <p:sldId id="258" r:id="rId3"/>
    <p:sldId id="259" r:id="rId4"/>
    <p:sldId id="260" r:id="rId5"/>
    <p:sldId id="287" r:id="rId6"/>
    <p:sldId id="314" r:id="rId7"/>
    <p:sldId id="261" r:id="rId8"/>
    <p:sldId id="316" r:id="rId9"/>
    <p:sldId id="307" r:id="rId10"/>
    <p:sldId id="315" r:id="rId11"/>
    <p:sldId id="317" r:id="rId12"/>
    <p:sldId id="318" r:id="rId13"/>
    <p:sldId id="319" r:id="rId14"/>
    <p:sldId id="320" r:id="rId15"/>
    <p:sldId id="321" r:id="rId16"/>
    <p:sldId id="32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92"/>
    <p:restoredTop sz="94633"/>
  </p:normalViewPr>
  <p:slideViewPr>
    <p:cSldViewPr snapToGrid="0" snapToObjects="1">
      <p:cViewPr varScale="1">
        <p:scale>
          <a:sx n="90" d="100"/>
          <a:sy n="90" d="100"/>
        </p:scale>
        <p:origin x="6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08DD9-81B6-CF4B-BF4F-944EDA52E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43DF64-2765-994D-8610-D7339F28D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803AB-22B4-2244-A264-5FDE37656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137E-0A89-224A-BBC5-3688D95A2130}" type="datetimeFigureOut">
              <a:rPr lang="en-US" smtClean="0"/>
              <a:t>6/16/22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00A6F-4937-5747-912E-F388D165F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8A69B-813B-1844-86FE-A2A888BDE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B5BB-CB3B-6248-AF4A-773626C10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6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2C8F5-6110-7141-A5DE-27D6474C5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43C729-2465-7D4B-AEE8-FBC46A4CB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6B9A1-0E2B-1147-9673-D2C540A15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137E-0A89-224A-BBC5-3688D95A2130}" type="datetimeFigureOut">
              <a:rPr lang="en-US" smtClean="0"/>
              <a:t>6/16/22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93FAE-2C24-0842-8A7D-949A2425E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74BB4-8DFB-B94F-8876-E33E3B8EC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B5BB-CB3B-6248-AF4A-773626C10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5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ED347C-5E9F-6440-B2CD-25A0B79B30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17DDC8-CF98-4C4A-8F32-1373E83509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5D97F-A6AD-A544-B421-A61E551BE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137E-0A89-224A-BBC5-3688D95A2130}" type="datetimeFigureOut">
              <a:rPr lang="en-US" smtClean="0"/>
              <a:t>6/16/22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4E27C-4567-104E-9CAA-DBB12B608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13687-D1B0-EB45-8825-4C342DD5F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B5BB-CB3B-6248-AF4A-773626C10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0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D90A0-9B25-CE4E-8D78-73649CD11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EC462-22D5-2D4E-A193-991CCF1AF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E00CD-168D-9D4E-89B7-80375AA95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137E-0A89-224A-BBC5-3688D95A2130}" type="datetimeFigureOut">
              <a:rPr lang="en-US" smtClean="0"/>
              <a:t>6/16/22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B7E0B-AEA4-DC41-A86E-A1B587D74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FA3FC-0774-944E-8500-63A750BA3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B5BB-CB3B-6248-AF4A-773626C10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19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3C808-2F20-7345-A7BE-A1DF4D154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94634-6CA2-4C45-95AD-A71713923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CCA9D-699A-814D-BD60-0A4C91CB2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137E-0A89-224A-BBC5-3688D95A2130}" type="datetimeFigureOut">
              <a:rPr lang="en-US" smtClean="0"/>
              <a:t>6/16/22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BC3A6-3D3A-504C-BDF5-4B1EABD57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B5726-C6C4-DA43-8975-B1F998FF0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B5BB-CB3B-6248-AF4A-773626C10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13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85380-4433-8F45-A9BC-73E4F1ABD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4E0E7-9AD9-8E44-BFDF-CF83FD0CE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B109C4-2EB0-F74C-94DE-B894D0D7B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07788B-A0F7-F945-A396-91C309078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137E-0A89-224A-BBC5-3688D95A2130}" type="datetimeFigureOut">
              <a:rPr lang="en-US" smtClean="0"/>
              <a:t>6/16/22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68C3B-7BF3-7F43-B413-344A7D4B0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D6F12D-118C-1B43-A008-B2C6C3BC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B5BB-CB3B-6248-AF4A-773626C10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5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3ECD4-BBE9-9A40-B81E-FDC814B67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3FC71-15C4-B149-B62B-FE79653B4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FCDAAA-FE4F-F946-9A90-EBFF09BF65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44EFA2-9059-4549-895B-E8EAA263BE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CEAE73-AFC6-E842-AAAD-87CB79A720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F33C54-2906-B94D-A284-861087CBB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137E-0A89-224A-BBC5-3688D95A2130}" type="datetimeFigureOut">
              <a:rPr lang="en-US" smtClean="0"/>
              <a:t>6/16/22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A2B0FE-D465-7D4D-89D6-F9402B46D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3C9535-B626-1240-8ACC-ECDF747AA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B5BB-CB3B-6248-AF4A-773626C10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43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A004E-7897-DB45-BDC6-691643C04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0B63E0-989A-874E-BB29-A7B4F598F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137E-0A89-224A-BBC5-3688D95A2130}" type="datetimeFigureOut">
              <a:rPr lang="en-US" smtClean="0"/>
              <a:t>6/16/22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2D5364-55F2-1247-89D1-2ACD0AC98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EFAC6-7EF3-E449-AC2C-5C621E1A4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B5BB-CB3B-6248-AF4A-773626C10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61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C339B3-EF3F-9E45-BAEB-7CC23EAE5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137E-0A89-224A-BBC5-3688D95A2130}" type="datetimeFigureOut">
              <a:rPr lang="en-US" smtClean="0"/>
              <a:t>6/16/22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3F640D-B82F-1444-B79A-393838BD2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A0824-7BCB-0E43-B660-F5A70D7E7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B5BB-CB3B-6248-AF4A-773626C10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6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112FE-093A-6F48-82F1-947DE8428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F18ED-0193-EF48-8ECF-1F44007C8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247682-D235-CF4C-B93B-4EF623A600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392F9-E9FA-1145-8901-16D35DC73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137E-0A89-224A-BBC5-3688D95A2130}" type="datetimeFigureOut">
              <a:rPr lang="en-US" smtClean="0"/>
              <a:t>6/16/22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6C897D-FF37-7C43-83D8-E2EB85674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EA8959-F841-9C40-BD41-ACDC12F52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B5BB-CB3B-6248-AF4A-773626C10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69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71B97-4352-434B-9258-FDC89E23C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8AB97C-D199-424E-9F70-03103EB022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DC006F-6400-8043-A905-0EE89228E5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729E7B-9E83-1945-BC18-8F6B5C5A5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137E-0A89-224A-BBC5-3688D95A2130}" type="datetimeFigureOut">
              <a:rPr lang="en-US" smtClean="0"/>
              <a:t>6/16/22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E4D0F-0837-884E-8F75-535DD3480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6624C-05B5-344B-9EF4-108C2B861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4B5BB-CB3B-6248-AF4A-773626C10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57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5C32E3-E8B8-1242-9692-54E66569E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B929E-596D-6541-815A-3B3E47C89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EB0EE-A8EE-CE40-ABC7-F00748092F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0137E-0A89-224A-BBC5-3688D95A2130}" type="datetimeFigureOut">
              <a:rPr lang="en-US" smtClean="0"/>
              <a:t>6/16/22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10A74-6C9D-6F4A-AC62-1D4427DE3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96E20-9006-8C41-B832-D1428F1D9F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4B5BB-CB3B-6248-AF4A-773626C10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4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_q6QyUSIH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EwO3k1g1Ds" TargetMode="External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A_HrcVH1yE" TargetMode="External"/><Relationship Id="rId2" Type="http://schemas.openxmlformats.org/officeDocument/2006/relationships/hyperlink" Target="https://www.youtube.com/watch?v=_dZSwHoRkSk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ah2YyihtF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CA024D-4A2D-724F-8BC4-328B928B5B0C}"/>
              </a:ext>
            </a:extLst>
          </p:cNvPr>
          <p:cNvSpPr txBox="1"/>
          <p:nvPr/>
        </p:nvSpPr>
        <p:spPr>
          <a:xfrm>
            <a:off x="3685309" y="2951018"/>
            <a:ext cx="502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https://www.youtube.com/watch?v=F_q6QyUSIHM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83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CF5807-5E05-1845-A3FE-F72071056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04" y="355600"/>
            <a:ext cx="3181280" cy="2387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AEB2EC-CD8F-B747-844F-9873A6478684}"/>
              </a:ext>
            </a:extLst>
          </p:cNvPr>
          <p:cNvSpPr txBox="1"/>
          <p:nvPr/>
        </p:nvSpPr>
        <p:spPr>
          <a:xfrm>
            <a:off x="439304" y="3131127"/>
            <a:ext cx="10802957" cy="1493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tập</a:t>
            </a:r>
            <a:r>
              <a:rPr lang="en-US" sz="3200" dirty="0"/>
              <a:t>: </a:t>
            </a:r>
            <a:r>
              <a:rPr lang="en-US" sz="3200" dirty="0" err="1"/>
              <a:t>Phân</a:t>
            </a:r>
            <a:r>
              <a:rPr lang="en-US" sz="3200" dirty="0"/>
              <a:t> </a:t>
            </a:r>
            <a:r>
              <a:rPr lang="en-US" sz="3200" dirty="0" err="1"/>
              <a:t>loại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gọi</a:t>
            </a:r>
            <a:r>
              <a:rPr lang="en-US" sz="3200" dirty="0"/>
              <a:t> </a:t>
            </a:r>
            <a:r>
              <a:rPr lang="en-US" sz="3200" dirty="0" err="1"/>
              <a:t>tên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oxit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N</a:t>
            </a:r>
            <a:r>
              <a:rPr lang="en-US" sz="3200" baseline="-25000" dirty="0"/>
              <a:t>2</a:t>
            </a:r>
            <a:r>
              <a:rPr lang="en-US" sz="3200" dirty="0"/>
              <a:t>O, CO</a:t>
            </a:r>
            <a:r>
              <a:rPr lang="en-US" sz="3200" baseline="-25000" dirty="0"/>
              <a:t>2</a:t>
            </a:r>
            <a:r>
              <a:rPr lang="en-US" sz="3200" dirty="0"/>
              <a:t>, Cu</a:t>
            </a:r>
            <a:r>
              <a:rPr lang="en-US" sz="3200" baseline="-25000" dirty="0"/>
              <a:t>2</a:t>
            </a:r>
            <a:r>
              <a:rPr lang="en-US" sz="3200" dirty="0"/>
              <a:t>O, Li</a:t>
            </a:r>
            <a:r>
              <a:rPr lang="en-US" sz="3200" baseline="-25000" dirty="0"/>
              <a:t>2</a:t>
            </a:r>
            <a:r>
              <a:rPr lang="en-US" sz="3200" dirty="0"/>
              <a:t>O, SO</a:t>
            </a:r>
            <a:r>
              <a:rPr lang="en-US" sz="3200" baseline="-25000" dirty="0"/>
              <a:t>3</a:t>
            </a:r>
            <a:r>
              <a:rPr lang="en-US" sz="3200" dirty="0"/>
              <a:t>, </a:t>
            </a:r>
            <a:r>
              <a:rPr lang="en-US" sz="3200" dirty="0" err="1"/>
              <a:t>CuO</a:t>
            </a:r>
            <a:r>
              <a:rPr lang="en-US" sz="3200" dirty="0"/>
              <a:t>, P</a:t>
            </a:r>
            <a:r>
              <a:rPr lang="en-US" sz="3200" baseline="-25000" dirty="0"/>
              <a:t>2</a:t>
            </a:r>
            <a:r>
              <a:rPr lang="en-US" sz="3200" dirty="0"/>
              <a:t>O</a:t>
            </a:r>
            <a:r>
              <a:rPr lang="en-US" sz="3200" baseline="-25000" dirty="0"/>
              <a:t>3</a:t>
            </a:r>
            <a:r>
              <a:rPr lang="en-US" sz="3200" dirty="0"/>
              <a:t>, </a:t>
            </a:r>
            <a:r>
              <a:rPr lang="en-US" sz="3200" dirty="0" err="1"/>
              <a:t>FeO</a:t>
            </a:r>
            <a:r>
              <a:rPr lang="en-US" sz="3200" dirty="0"/>
              <a:t>, N</a:t>
            </a:r>
            <a:r>
              <a:rPr lang="en-US" sz="3200" baseline="-25000" dirty="0"/>
              <a:t>2</a:t>
            </a:r>
            <a:r>
              <a:rPr lang="en-US" sz="3200" dirty="0"/>
              <a:t>O</a:t>
            </a:r>
            <a:r>
              <a:rPr lang="en-US" sz="3200" baseline="-25000" dirty="0"/>
              <a:t>5</a:t>
            </a:r>
            <a:r>
              <a:rPr lang="en-US" sz="3200" dirty="0"/>
              <a:t>, </a:t>
            </a:r>
            <a:r>
              <a:rPr lang="en-US" sz="3200" dirty="0" err="1"/>
              <a:t>MgO</a:t>
            </a:r>
            <a:r>
              <a:rPr lang="en-US" sz="3200" dirty="0"/>
              <a:t>, </a:t>
            </a:r>
            <a:r>
              <a:rPr lang="en-US" sz="3200" dirty="0" err="1"/>
              <a:t>BaO</a:t>
            </a:r>
            <a:r>
              <a:rPr lang="en-US" sz="3200" dirty="0"/>
              <a:t>, </a:t>
            </a:r>
            <a:r>
              <a:rPr lang="en-US" sz="3200" dirty="0" err="1"/>
              <a:t>CaO</a:t>
            </a:r>
            <a:endParaRPr lang="en-US" sz="3200" baseline="-25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E03AC4-FFB4-8645-BB9D-CEC34B727F08}"/>
              </a:ext>
            </a:extLst>
          </p:cNvPr>
          <p:cNvSpPr txBox="1"/>
          <p:nvPr/>
        </p:nvSpPr>
        <p:spPr>
          <a:xfrm>
            <a:off x="9947563" y="346473"/>
            <a:ext cx="1385454" cy="1247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✍️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6E9976-7BFC-4D44-A86F-C670D0BA35A1}"/>
              </a:ext>
            </a:extLst>
          </p:cNvPr>
          <p:cNvSpPr txBox="1"/>
          <p:nvPr/>
        </p:nvSpPr>
        <p:spPr>
          <a:xfrm>
            <a:off x="3335867" y="5334000"/>
            <a:ext cx="499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https://www.youtube.com/watch?v=hEwO3k1g1Ds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76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CEF69B-D8A7-5F44-A533-53EE2517F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VẤN ĐỀ 2: TÍNH CHẤT CỦA OXI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857748-37EF-E249-A72C-57DD6603B631}"/>
              </a:ext>
            </a:extLst>
          </p:cNvPr>
          <p:cNvSpPr txBox="1"/>
          <p:nvPr/>
        </p:nvSpPr>
        <p:spPr>
          <a:xfrm>
            <a:off x="9365673" y="335408"/>
            <a:ext cx="16690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KHHH: O</a:t>
            </a:r>
          </a:p>
          <a:p>
            <a:r>
              <a:rPr lang="en-US" sz="2800" dirty="0"/>
              <a:t>CTPT: O</a:t>
            </a:r>
            <a:r>
              <a:rPr lang="en-US" sz="2800" baseline="-25000" dirty="0"/>
              <a:t>2</a:t>
            </a:r>
            <a:endParaRPr lang="en-US" sz="2800" dirty="0"/>
          </a:p>
          <a:p>
            <a:r>
              <a:rPr lang="en-US" sz="2800" dirty="0"/>
              <a:t>M: 16 </a:t>
            </a:r>
            <a:r>
              <a:rPr lang="en-US" sz="2800" dirty="0" err="1"/>
              <a:t>đvC</a:t>
            </a:r>
            <a:endParaRPr lang="en-US" sz="28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5A5580E-FDD6-6F46-9DEB-B1D35232BE3A}"/>
              </a:ext>
            </a:extLst>
          </p:cNvPr>
          <p:cNvSpPr/>
          <p:nvPr/>
        </p:nvSpPr>
        <p:spPr>
          <a:xfrm>
            <a:off x="4281055" y="1720404"/>
            <a:ext cx="1911927" cy="9396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</a:t>
            </a:r>
            <a:r>
              <a:rPr lang="en-US" sz="3600" b="1" baseline="-25000" dirty="0"/>
              <a:t>2</a:t>
            </a:r>
            <a:r>
              <a:rPr lang="en-US" sz="3600" b="1" dirty="0"/>
              <a:t>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5581E36-ACA4-2348-817F-E26313E8A1F8}"/>
              </a:ext>
            </a:extLst>
          </p:cNvPr>
          <p:cNvCxnSpPr/>
          <p:nvPr/>
        </p:nvCxnSpPr>
        <p:spPr>
          <a:xfrm flipH="1">
            <a:off x="2937164" y="2660074"/>
            <a:ext cx="1898072" cy="858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960A9C5A-DCBB-CA4E-9904-4CCF393D9368}"/>
              </a:ext>
            </a:extLst>
          </p:cNvPr>
          <p:cNvSpPr/>
          <p:nvPr/>
        </p:nvSpPr>
        <p:spPr>
          <a:xfrm>
            <a:off x="1717964" y="3548772"/>
            <a:ext cx="1911927" cy="9396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TCVL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1130023-4553-DD4F-99CE-45054545EC78}"/>
              </a:ext>
            </a:extLst>
          </p:cNvPr>
          <p:cNvCxnSpPr/>
          <p:nvPr/>
        </p:nvCxnSpPr>
        <p:spPr>
          <a:xfrm>
            <a:off x="5527964" y="2660074"/>
            <a:ext cx="2202872" cy="888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076DFDC8-BDD9-A443-A431-B72136EA6E5C}"/>
              </a:ext>
            </a:extLst>
          </p:cNvPr>
          <p:cNvSpPr/>
          <p:nvPr/>
        </p:nvSpPr>
        <p:spPr>
          <a:xfrm>
            <a:off x="7107382" y="3578488"/>
            <a:ext cx="1911927" cy="9396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TCHH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D2E4F3C-C0B4-CC42-AB9C-2254B3660532}"/>
              </a:ext>
            </a:extLst>
          </p:cNvPr>
          <p:cNvCxnSpPr>
            <a:cxnSpLocks/>
          </p:cNvCxnSpPr>
          <p:nvPr/>
        </p:nvCxnSpPr>
        <p:spPr>
          <a:xfrm flipH="1">
            <a:off x="1181101" y="4519734"/>
            <a:ext cx="1385455" cy="511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DA103ECD-1B5E-B142-9895-896E529283BD}"/>
              </a:ext>
            </a:extLst>
          </p:cNvPr>
          <p:cNvSpPr/>
          <p:nvPr/>
        </p:nvSpPr>
        <p:spPr>
          <a:xfrm>
            <a:off x="152401" y="5031209"/>
            <a:ext cx="1260764" cy="68871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Trạng</a:t>
            </a:r>
            <a:r>
              <a:rPr lang="en-US" b="1" dirty="0"/>
              <a:t> </a:t>
            </a:r>
            <a:r>
              <a:rPr lang="en-US" b="1" dirty="0" err="1"/>
              <a:t>thái</a:t>
            </a:r>
            <a:r>
              <a:rPr lang="en-US" b="1" dirty="0"/>
              <a:t>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63C2629-82BA-5C43-AA2C-4EDD2F17B8F4}"/>
              </a:ext>
            </a:extLst>
          </p:cNvPr>
          <p:cNvCxnSpPr>
            <a:stCxn id="8" idx="4"/>
          </p:cNvCxnSpPr>
          <p:nvPr/>
        </p:nvCxnSpPr>
        <p:spPr>
          <a:xfrm flipH="1">
            <a:off x="1981200" y="4488442"/>
            <a:ext cx="692728" cy="790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0134CDB-68C7-E24C-AD26-1BA1041F625F}"/>
              </a:ext>
            </a:extLst>
          </p:cNvPr>
          <p:cNvCxnSpPr/>
          <p:nvPr/>
        </p:nvCxnSpPr>
        <p:spPr>
          <a:xfrm>
            <a:off x="2750128" y="4518158"/>
            <a:ext cx="477981" cy="746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CFB8FFD-1D65-E34F-B65A-B362DE110CA7}"/>
              </a:ext>
            </a:extLst>
          </p:cNvPr>
          <p:cNvCxnSpPr/>
          <p:nvPr/>
        </p:nvCxnSpPr>
        <p:spPr>
          <a:xfrm>
            <a:off x="2937164" y="4518158"/>
            <a:ext cx="1565563" cy="513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0499B8C2-60FA-AC45-9AA8-D1ED06161B8A}"/>
              </a:ext>
            </a:extLst>
          </p:cNvPr>
          <p:cNvSpPr/>
          <p:nvPr/>
        </p:nvSpPr>
        <p:spPr>
          <a:xfrm>
            <a:off x="1243446" y="5331991"/>
            <a:ext cx="1260764" cy="68871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Màu</a:t>
            </a:r>
            <a:r>
              <a:rPr lang="en-US" b="1" dirty="0"/>
              <a:t> 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CF10396-C804-E54F-8C1B-2FD0ADCF91B1}"/>
              </a:ext>
            </a:extLst>
          </p:cNvPr>
          <p:cNvSpPr/>
          <p:nvPr/>
        </p:nvSpPr>
        <p:spPr>
          <a:xfrm>
            <a:off x="2632366" y="5331991"/>
            <a:ext cx="1260764" cy="68871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Mùi</a:t>
            </a:r>
            <a:r>
              <a:rPr lang="en-US" b="1" dirty="0"/>
              <a:t>, </a:t>
            </a:r>
            <a:r>
              <a:rPr lang="en-US" b="1" dirty="0" err="1"/>
              <a:t>vị</a:t>
            </a:r>
            <a:r>
              <a:rPr lang="en-US" b="1" dirty="0"/>
              <a:t> 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1C9D2B8-D4B0-0B46-B438-C79D45005240}"/>
              </a:ext>
            </a:extLst>
          </p:cNvPr>
          <p:cNvSpPr/>
          <p:nvPr/>
        </p:nvSpPr>
        <p:spPr>
          <a:xfrm>
            <a:off x="4090555" y="5080599"/>
            <a:ext cx="1260764" cy="68871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t</a:t>
            </a:r>
            <a:r>
              <a:rPr lang="en-US" b="1" baseline="30000" dirty="0" err="1"/>
              <a:t>o</a:t>
            </a:r>
            <a:r>
              <a:rPr lang="en-US" b="1" baseline="-25000" dirty="0" err="1"/>
              <a:t>S</a:t>
            </a:r>
            <a:r>
              <a:rPr lang="en-US" b="1" dirty="0"/>
              <a:t> 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B078EDD-B41B-CE4E-BCE0-B2EE2942F6E7}"/>
              </a:ext>
            </a:extLst>
          </p:cNvPr>
          <p:cNvCxnSpPr/>
          <p:nvPr/>
        </p:nvCxnSpPr>
        <p:spPr>
          <a:xfrm flipV="1">
            <a:off x="9019309" y="3104423"/>
            <a:ext cx="734291" cy="816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834D7E5A-1608-2246-9C31-3B2456E3FA3B}"/>
              </a:ext>
            </a:extLst>
          </p:cNvPr>
          <p:cNvSpPr/>
          <p:nvPr/>
        </p:nvSpPr>
        <p:spPr>
          <a:xfrm>
            <a:off x="9781309" y="2745209"/>
            <a:ext cx="1260764" cy="68871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KL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6E7C95F-D74A-3648-A488-DA744B4FE4C7}"/>
              </a:ext>
            </a:extLst>
          </p:cNvPr>
          <p:cNvCxnSpPr>
            <a:stCxn id="10" idx="6"/>
          </p:cNvCxnSpPr>
          <p:nvPr/>
        </p:nvCxnSpPr>
        <p:spPr>
          <a:xfrm>
            <a:off x="9019309" y="4048323"/>
            <a:ext cx="7342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214F25AC-4D48-AA40-9C95-ABCC8FDB3214}"/>
              </a:ext>
            </a:extLst>
          </p:cNvPr>
          <p:cNvSpPr/>
          <p:nvPr/>
        </p:nvSpPr>
        <p:spPr>
          <a:xfrm>
            <a:off x="9781309" y="3716031"/>
            <a:ext cx="1260764" cy="68871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PK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1CE0547-6D1B-274B-A5D8-8420AF40EEA6}"/>
              </a:ext>
            </a:extLst>
          </p:cNvPr>
          <p:cNvCxnSpPr>
            <a:cxnSpLocks/>
          </p:cNvCxnSpPr>
          <p:nvPr/>
        </p:nvCxnSpPr>
        <p:spPr>
          <a:xfrm>
            <a:off x="9019309" y="4126314"/>
            <a:ext cx="623455" cy="843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266E0408-8B60-DB4F-A864-84E1829FDD74}"/>
              </a:ext>
            </a:extLst>
          </p:cNvPr>
          <p:cNvSpPr/>
          <p:nvPr/>
        </p:nvSpPr>
        <p:spPr>
          <a:xfrm>
            <a:off x="9809018" y="4686854"/>
            <a:ext cx="1260764" cy="68871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HC</a:t>
            </a:r>
          </a:p>
        </p:txBody>
      </p:sp>
    </p:spTree>
    <p:extLst>
      <p:ext uri="{BB962C8B-B14F-4D97-AF65-F5344CB8AC3E}">
        <p14:creationId xmlns:p14="http://schemas.microsoft.com/office/powerpoint/2010/main" val="221395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" grpId="0" animBg="1"/>
      <p:bldP spid="8" grpId="0" animBg="1"/>
      <p:bldP spid="10" grpId="0" animBg="1"/>
      <p:bldP spid="13" grpId="0" animBg="1"/>
      <p:bldP spid="21" grpId="0" animBg="1"/>
      <p:bldP spid="22" grpId="0" animBg="1"/>
      <p:bldP spid="23" grpId="0" animBg="1"/>
      <p:bldP spid="26" grpId="0" animBg="1"/>
      <p:bldP spid="29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4DD76B6-8629-264D-8364-955C6BC20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VẤN ĐỀ 2: TÍNH CHẤT CỦA OXI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39E2FA-E2FF-964A-A234-1680FAFB84AA}"/>
              </a:ext>
            </a:extLst>
          </p:cNvPr>
          <p:cNvSpPr txBox="1"/>
          <p:nvPr/>
        </p:nvSpPr>
        <p:spPr>
          <a:xfrm>
            <a:off x="8077200" y="335408"/>
            <a:ext cx="16690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KHHH: O</a:t>
            </a:r>
          </a:p>
          <a:p>
            <a:r>
              <a:rPr lang="en-US" sz="2800" dirty="0"/>
              <a:t>CTPT: O</a:t>
            </a:r>
            <a:r>
              <a:rPr lang="en-US" sz="2800" baseline="-25000" dirty="0"/>
              <a:t>2</a:t>
            </a:r>
            <a:endParaRPr lang="en-US" sz="2800" dirty="0"/>
          </a:p>
          <a:p>
            <a:r>
              <a:rPr lang="en-US" sz="2800" dirty="0"/>
              <a:t>M: 16 </a:t>
            </a:r>
            <a:r>
              <a:rPr lang="en-US" sz="2800" dirty="0" err="1"/>
              <a:t>đvC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82A1F3-A2F6-D847-96CF-5409E12E5A8C}"/>
              </a:ext>
            </a:extLst>
          </p:cNvPr>
          <p:cNvSpPr txBox="1"/>
          <p:nvPr/>
        </p:nvSpPr>
        <p:spPr>
          <a:xfrm>
            <a:off x="10349344" y="335408"/>
            <a:ext cx="1385454" cy="1247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✍️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6821A7-98C6-964A-933A-723CBD7C52E8}"/>
              </a:ext>
            </a:extLst>
          </p:cNvPr>
          <p:cNvSpPr txBox="1"/>
          <p:nvPr/>
        </p:nvSpPr>
        <p:spPr>
          <a:xfrm>
            <a:off x="962891" y="1429078"/>
            <a:ext cx="2819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I. </a:t>
            </a:r>
            <a:r>
              <a:rPr lang="en-US" sz="2800" b="1" dirty="0" err="1">
                <a:solidFill>
                  <a:srgbClr val="0070C0"/>
                </a:solidFill>
              </a:rPr>
              <a:t>Tính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chất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vật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lý</a:t>
            </a:r>
            <a:r>
              <a:rPr lang="en-US" sz="28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B59782-D3E1-444C-887D-88085A01F559}"/>
              </a:ext>
            </a:extLst>
          </p:cNvPr>
          <p:cNvSpPr/>
          <p:nvPr/>
        </p:nvSpPr>
        <p:spPr>
          <a:xfrm>
            <a:off x="962890" y="2144299"/>
            <a:ext cx="10771907" cy="2219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- 183</a:t>
            </a:r>
            <a:r>
              <a:rPr lang="en-US" alt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O">
            <a:extLst>
              <a:ext uri="{FF2B5EF4-FFF2-40B4-BE49-F238E27FC236}">
                <a16:creationId xmlns:a16="http://schemas.microsoft.com/office/drawing/2014/main" id="{F3E2A289-5F26-5242-A70B-71C42CD98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613" y="3786879"/>
            <a:ext cx="3976255" cy="258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9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4DD76B6-8629-264D-8364-955C6BC20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VẤN ĐỀ 2: TÍNH CHẤT CỦA OXI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82A1F3-A2F6-D847-96CF-5409E12E5A8C}"/>
              </a:ext>
            </a:extLst>
          </p:cNvPr>
          <p:cNvSpPr txBox="1"/>
          <p:nvPr/>
        </p:nvSpPr>
        <p:spPr>
          <a:xfrm>
            <a:off x="10349344" y="335408"/>
            <a:ext cx="1385454" cy="1247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✍️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6821A7-98C6-964A-933A-723CBD7C52E8}"/>
              </a:ext>
            </a:extLst>
          </p:cNvPr>
          <p:cNvSpPr txBox="1"/>
          <p:nvPr/>
        </p:nvSpPr>
        <p:spPr>
          <a:xfrm>
            <a:off x="962891" y="1429078"/>
            <a:ext cx="3291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II. </a:t>
            </a:r>
            <a:r>
              <a:rPr lang="en-US" sz="2800" b="1" dirty="0" err="1">
                <a:solidFill>
                  <a:srgbClr val="0070C0"/>
                </a:solidFill>
              </a:rPr>
              <a:t>Tính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chất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hoá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học</a:t>
            </a:r>
            <a:r>
              <a:rPr lang="en-US" sz="28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2B66FC-56BE-2544-91A4-17BF16002907}"/>
              </a:ext>
            </a:extLst>
          </p:cNvPr>
          <p:cNvSpPr txBox="1"/>
          <p:nvPr/>
        </p:nvSpPr>
        <p:spPr>
          <a:xfrm>
            <a:off x="1295401" y="1952298"/>
            <a:ext cx="3786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1. </a:t>
            </a:r>
            <a:r>
              <a:rPr lang="en-US" sz="2800" b="1" dirty="0" err="1">
                <a:solidFill>
                  <a:srgbClr val="0070C0"/>
                </a:solidFill>
              </a:rPr>
              <a:t>Tác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dụng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với</a:t>
            </a:r>
            <a:r>
              <a:rPr lang="en-US" sz="2800" b="1" dirty="0">
                <a:solidFill>
                  <a:srgbClr val="0070C0"/>
                </a:solidFill>
              </a:rPr>
              <a:t> phi </a:t>
            </a:r>
            <a:r>
              <a:rPr lang="en-US" sz="2800" b="1" dirty="0" err="1">
                <a:solidFill>
                  <a:srgbClr val="0070C0"/>
                </a:solidFill>
              </a:rPr>
              <a:t>kim</a:t>
            </a:r>
            <a:r>
              <a:rPr lang="en-US" sz="28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4B8910-93EB-4C46-95AF-F607BCF62C15}"/>
              </a:ext>
            </a:extLst>
          </p:cNvPr>
          <p:cNvSpPr txBox="1"/>
          <p:nvPr/>
        </p:nvSpPr>
        <p:spPr>
          <a:xfrm>
            <a:off x="4828310" y="1952298"/>
            <a:ext cx="2029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(C, P, S, N,…)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AC857587-139F-D74A-A4FA-BC48F5D01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215" y="3775378"/>
            <a:ext cx="289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/>
              <a:t> S</a:t>
            </a:r>
            <a:r>
              <a:rPr lang="en-US" altLang="en-US" sz="3200" baseline="-25000" dirty="0"/>
              <a:t>(r)</a:t>
            </a:r>
            <a:r>
              <a:rPr lang="en-US" altLang="en-US" sz="3200" dirty="0"/>
              <a:t>   +  O</a:t>
            </a:r>
            <a:r>
              <a:rPr lang="en-US" altLang="en-US" sz="3200" baseline="-25000" dirty="0"/>
              <a:t>2 (k)  </a:t>
            </a:r>
          </a:p>
        </p:txBody>
      </p:sp>
      <p:sp>
        <p:nvSpPr>
          <p:cNvPr id="14" name="Line 8">
            <a:extLst>
              <a:ext uri="{FF2B5EF4-FFF2-40B4-BE49-F238E27FC236}">
                <a16:creationId xmlns:a16="http://schemas.microsoft.com/office/drawing/2014/main" id="{C46D2701-705C-0243-B69E-3C5F532E7B8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7003" y="4080178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AB381943-2E74-724E-B9DC-CF7ECC34F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2415" y="3775378"/>
            <a:ext cx="190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/>
              <a:t> SO</a:t>
            </a:r>
            <a:r>
              <a:rPr lang="en-US" altLang="en-US" sz="3200" baseline="-25000" dirty="0"/>
              <a:t>2(k) </a:t>
            </a: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9C9FF779-EE40-3044-AEBD-24BC2B797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415" y="3470578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/>
              <a:t> </a:t>
            </a:r>
            <a:r>
              <a:rPr lang="en-US" altLang="en-US" sz="2400" dirty="0"/>
              <a:t>t</a:t>
            </a:r>
            <a:r>
              <a:rPr lang="en-US" altLang="en-US" sz="2400" baseline="30000" dirty="0"/>
              <a:t>0</a:t>
            </a:r>
            <a:r>
              <a:rPr lang="en-US" altLang="en-US" sz="3200" baseline="-25000" dirty="0"/>
              <a:t> </a:t>
            </a: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E63C2864-ED4C-2845-B332-9A5B672D3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215" y="2780318"/>
            <a:ext cx="289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/>
              <a:t> C</a:t>
            </a:r>
            <a:r>
              <a:rPr lang="en-US" altLang="en-US" sz="3200" baseline="-25000" dirty="0"/>
              <a:t>(r)</a:t>
            </a:r>
            <a:r>
              <a:rPr lang="en-US" altLang="en-US" sz="3200" dirty="0"/>
              <a:t>   +  O</a:t>
            </a:r>
            <a:r>
              <a:rPr lang="en-US" altLang="en-US" sz="3200" baseline="-25000" dirty="0"/>
              <a:t>2 (k)  </a:t>
            </a:r>
          </a:p>
        </p:txBody>
      </p:sp>
      <p:sp>
        <p:nvSpPr>
          <p:cNvPr id="18" name="Line 8">
            <a:extLst>
              <a:ext uri="{FF2B5EF4-FFF2-40B4-BE49-F238E27FC236}">
                <a16:creationId xmlns:a16="http://schemas.microsoft.com/office/drawing/2014/main" id="{F55B17BC-6D41-5C4A-8D91-F373C6730B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7003" y="3085118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5DFD5521-03A1-E544-9EDC-818C4228C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2415" y="2780318"/>
            <a:ext cx="190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/>
              <a:t> CO</a:t>
            </a:r>
            <a:r>
              <a:rPr lang="en-US" altLang="en-US" sz="3200" baseline="-25000" dirty="0"/>
              <a:t>2(k) </a:t>
            </a: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746C6F18-F66A-7143-94D0-1B03A11B6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415" y="2475518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/>
              <a:t> </a:t>
            </a:r>
            <a:r>
              <a:rPr lang="en-US" altLang="en-US" sz="2400" dirty="0"/>
              <a:t>t</a:t>
            </a:r>
            <a:r>
              <a:rPr lang="en-US" altLang="en-US" sz="2400" baseline="30000" dirty="0"/>
              <a:t>0</a:t>
            </a:r>
            <a:r>
              <a:rPr lang="en-US" altLang="en-US" sz="3200" baseline="-25000" dirty="0"/>
              <a:t> </a:t>
            </a: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F1959777-0286-5E4F-B753-BD24AE45F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215" y="4785519"/>
            <a:ext cx="289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/>
              <a:t> 4P</a:t>
            </a:r>
            <a:r>
              <a:rPr lang="en-US" altLang="en-US" sz="3200" baseline="-25000" dirty="0"/>
              <a:t>(r)</a:t>
            </a:r>
            <a:r>
              <a:rPr lang="en-US" altLang="en-US" sz="3200" dirty="0"/>
              <a:t>   +  5O</a:t>
            </a:r>
            <a:r>
              <a:rPr lang="en-US" altLang="en-US" sz="3200" baseline="-25000" dirty="0"/>
              <a:t>2 (k)  </a:t>
            </a:r>
          </a:p>
        </p:txBody>
      </p:sp>
      <p:sp>
        <p:nvSpPr>
          <p:cNvPr id="22" name="Line 8">
            <a:extLst>
              <a:ext uri="{FF2B5EF4-FFF2-40B4-BE49-F238E27FC236}">
                <a16:creationId xmlns:a16="http://schemas.microsoft.com/office/drawing/2014/main" id="{D147780E-E394-4240-8B98-33E3347760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7003" y="5090319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06774AAA-A12B-F741-B419-8624FB510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2415" y="4785519"/>
            <a:ext cx="190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/>
              <a:t> 2P</a:t>
            </a:r>
            <a:r>
              <a:rPr lang="en-US" altLang="en-US" sz="3200" baseline="-25000" dirty="0"/>
              <a:t>2</a:t>
            </a:r>
            <a:r>
              <a:rPr lang="en-US" altLang="en-US" sz="3200" dirty="0"/>
              <a:t>O</a:t>
            </a:r>
            <a:r>
              <a:rPr lang="en-US" altLang="en-US" sz="3200" baseline="-25000" dirty="0"/>
              <a:t>5(k) </a:t>
            </a:r>
          </a:p>
        </p:txBody>
      </p:sp>
      <p:sp>
        <p:nvSpPr>
          <p:cNvPr id="24" name="Text Box 10">
            <a:extLst>
              <a:ext uri="{FF2B5EF4-FFF2-40B4-BE49-F238E27FC236}">
                <a16:creationId xmlns:a16="http://schemas.microsoft.com/office/drawing/2014/main" id="{FBF8B176-F581-9B4A-A730-06440501B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415" y="4480719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/>
              <a:t> </a:t>
            </a:r>
            <a:r>
              <a:rPr lang="en-US" altLang="en-US" sz="2400" dirty="0"/>
              <a:t>t</a:t>
            </a:r>
            <a:r>
              <a:rPr lang="en-US" altLang="en-US" sz="2400" baseline="30000" dirty="0"/>
              <a:t>0</a:t>
            </a:r>
            <a:r>
              <a:rPr lang="en-US" altLang="en-US" sz="3200" baseline="-25000" dirty="0"/>
              <a:t> </a:t>
            </a: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id="{ED55BCDB-5F9B-AA44-82BF-BC82B90DD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215" y="5536104"/>
            <a:ext cx="289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/>
              <a:t> </a:t>
            </a:r>
            <a:r>
              <a:rPr lang="en-US" altLang="en-US" sz="3200" dirty="0">
                <a:solidFill>
                  <a:srgbClr val="FF3300"/>
                </a:solidFill>
              </a:rPr>
              <a:t>PK</a:t>
            </a:r>
            <a:r>
              <a:rPr lang="en-US" altLang="en-US" sz="3200" baseline="-25000" dirty="0">
                <a:solidFill>
                  <a:srgbClr val="FF3300"/>
                </a:solidFill>
              </a:rPr>
              <a:t>(r)</a:t>
            </a:r>
            <a:r>
              <a:rPr lang="en-US" altLang="en-US" sz="3200" dirty="0">
                <a:solidFill>
                  <a:srgbClr val="FF3300"/>
                </a:solidFill>
              </a:rPr>
              <a:t>   +  O</a:t>
            </a:r>
            <a:r>
              <a:rPr lang="en-US" altLang="en-US" sz="3200" baseline="-25000" dirty="0">
                <a:solidFill>
                  <a:srgbClr val="FF3300"/>
                </a:solidFill>
              </a:rPr>
              <a:t>2 (k)  </a:t>
            </a:r>
          </a:p>
        </p:txBody>
      </p:sp>
      <p:sp>
        <p:nvSpPr>
          <p:cNvPr id="26" name="Line 8">
            <a:extLst>
              <a:ext uri="{FF2B5EF4-FFF2-40B4-BE49-F238E27FC236}">
                <a16:creationId xmlns:a16="http://schemas.microsoft.com/office/drawing/2014/main" id="{7D92D7E0-1411-3441-B04C-A50B843F4DD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7003" y="5840904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9">
            <a:extLst>
              <a:ext uri="{FF2B5EF4-FFF2-40B4-BE49-F238E27FC236}">
                <a16:creationId xmlns:a16="http://schemas.microsoft.com/office/drawing/2014/main" id="{D120AE48-FA90-1C4B-9A1E-8BD0027E6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2415" y="5536104"/>
            <a:ext cx="21266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/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Oxit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axit</a:t>
            </a:r>
            <a:r>
              <a:rPr lang="en-US" altLang="en-US" sz="3200" baseline="-25000" dirty="0">
                <a:solidFill>
                  <a:srgbClr val="FF3300"/>
                </a:solidFill>
              </a:rPr>
              <a:t>(k) </a:t>
            </a:r>
          </a:p>
        </p:txBody>
      </p:sp>
      <p:sp>
        <p:nvSpPr>
          <p:cNvPr id="28" name="Text Box 10">
            <a:extLst>
              <a:ext uri="{FF2B5EF4-FFF2-40B4-BE49-F238E27FC236}">
                <a16:creationId xmlns:a16="http://schemas.microsoft.com/office/drawing/2014/main" id="{84291606-289F-7544-A703-8ED491C34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415" y="5231304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 </a:t>
            </a:r>
            <a:r>
              <a:rPr lang="en-US" altLang="en-US" sz="2400">
                <a:solidFill>
                  <a:srgbClr val="FF3300"/>
                </a:solidFill>
              </a:rPr>
              <a:t>t</a:t>
            </a:r>
            <a:r>
              <a:rPr lang="en-US" altLang="en-US" sz="2400" baseline="30000">
                <a:solidFill>
                  <a:srgbClr val="FF3300"/>
                </a:solidFill>
              </a:rPr>
              <a:t>0</a:t>
            </a:r>
            <a:r>
              <a:rPr lang="en-US" altLang="en-US" sz="3200" baseline="-2500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4840D8-59A8-7442-B8E9-AFDE77878212}"/>
              </a:ext>
            </a:extLst>
          </p:cNvPr>
          <p:cNvSpPr/>
          <p:nvPr/>
        </p:nvSpPr>
        <p:spPr>
          <a:xfrm>
            <a:off x="838200" y="5364957"/>
            <a:ext cx="6490855" cy="109126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BD8FAB0-CB10-FD43-9667-FE26650DCDAD}"/>
              </a:ext>
            </a:extLst>
          </p:cNvPr>
          <p:cNvSpPr txBox="1"/>
          <p:nvPr/>
        </p:nvSpPr>
        <p:spPr>
          <a:xfrm>
            <a:off x="6702603" y="3880431"/>
            <a:ext cx="4972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https://www.youtube.com/watch?v=_dZSwHoRkSk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79883B-B815-9645-AFC6-EE0EA18B8059}"/>
              </a:ext>
            </a:extLst>
          </p:cNvPr>
          <p:cNvSpPr txBox="1"/>
          <p:nvPr/>
        </p:nvSpPr>
        <p:spPr>
          <a:xfrm>
            <a:off x="6702603" y="4861972"/>
            <a:ext cx="4923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https://www.youtube.com/watch?v=FA_HrcVH1yE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5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9" grpId="0"/>
      <p:bldP spid="20" grpId="0"/>
      <p:bldP spid="21" grpId="0"/>
      <p:bldP spid="23" grpId="0"/>
      <p:bldP spid="24" grpId="0"/>
      <p:bldP spid="25" grpId="0"/>
      <p:bldP spid="27" grpId="0"/>
      <p:bldP spid="28" grpId="0"/>
      <p:bldP spid="3" grpId="0" animBg="1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4DD76B6-8629-264D-8364-955C6BC20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VẤN ĐỀ 2: TÍNH CHẤT CỦA OXI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82A1F3-A2F6-D847-96CF-5409E12E5A8C}"/>
              </a:ext>
            </a:extLst>
          </p:cNvPr>
          <p:cNvSpPr txBox="1"/>
          <p:nvPr/>
        </p:nvSpPr>
        <p:spPr>
          <a:xfrm>
            <a:off x="10349344" y="335408"/>
            <a:ext cx="1385454" cy="1247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✍️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6821A7-98C6-964A-933A-723CBD7C52E8}"/>
              </a:ext>
            </a:extLst>
          </p:cNvPr>
          <p:cNvSpPr txBox="1"/>
          <p:nvPr/>
        </p:nvSpPr>
        <p:spPr>
          <a:xfrm>
            <a:off x="962891" y="1429078"/>
            <a:ext cx="3289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II. </a:t>
            </a:r>
            <a:r>
              <a:rPr lang="en-US" sz="2800" b="1" dirty="0" err="1">
                <a:solidFill>
                  <a:srgbClr val="0070C0"/>
                </a:solidFill>
              </a:rPr>
              <a:t>Tính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chất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hoá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học</a:t>
            </a:r>
            <a:r>
              <a:rPr lang="en-US" sz="28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2B66FC-56BE-2544-91A4-17BF16002907}"/>
              </a:ext>
            </a:extLst>
          </p:cNvPr>
          <p:cNvSpPr txBox="1"/>
          <p:nvPr/>
        </p:nvSpPr>
        <p:spPr>
          <a:xfrm>
            <a:off x="1295401" y="1952298"/>
            <a:ext cx="3845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2. </a:t>
            </a:r>
            <a:r>
              <a:rPr lang="en-US" sz="2800" b="1" dirty="0" err="1">
                <a:solidFill>
                  <a:srgbClr val="0070C0"/>
                </a:solidFill>
              </a:rPr>
              <a:t>Tác</a:t>
            </a:r>
            <a:r>
              <a:rPr lang="en-US" sz="2800" b="1" dirty="0">
                <a:solidFill>
                  <a:srgbClr val="0070C0"/>
                </a:solidFill>
              </a:rPr>
              <a:t> dụng với </a:t>
            </a:r>
            <a:r>
              <a:rPr lang="vi-VN" sz="2800" b="1" dirty="0">
                <a:solidFill>
                  <a:srgbClr val="0070C0"/>
                </a:solidFill>
              </a:rPr>
              <a:t>kim</a:t>
            </a:r>
            <a:r>
              <a:rPr lang="en-US" sz="2800" b="1" dirty="0">
                <a:solidFill>
                  <a:srgbClr val="0070C0"/>
                </a:solidFill>
              </a:rPr>
              <a:t> loại: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4B8910-93EB-4C46-95AF-F607BCF62C15}"/>
              </a:ext>
            </a:extLst>
          </p:cNvPr>
          <p:cNvSpPr txBox="1"/>
          <p:nvPr/>
        </p:nvSpPr>
        <p:spPr>
          <a:xfrm>
            <a:off x="4828310" y="1952298"/>
            <a:ext cx="2539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(K, Na, Al, Fe,…)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AC857587-139F-D74A-A4FA-BC48F5D01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215" y="3775378"/>
            <a:ext cx="289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/>
              <a:t> 2Zn</a:t>
            </a:r>
            <a:r>
              <a:rPr lang="en-US" altLang="en-US" sz="3200" baseline="-25000" dirty="0"/>
              <a:t>(r)</a:t>
            </a:r>
            <a:r>
              <a:rPr lang="en-US" altLang="en-US" sz="3200" dirty="0"/>
              <a:t>   +  O</a:t>
            </a:r>
            <a:r>
              <a:rPr lang="en-US" altLang="en-US" sz="3200" baseline="-25000" dirty="0"/>
              <a:t>2 (k)  </a:t>
            </a:r>
          </a:p>
        </p:txBody>
      </p:sp>
      <p:sp>
        <p:nvSpPr>
          <p:cNvPr id="14" name="Line 8">
            <a:extLst>
              <a:ext uri="{FF2B5EF4-FFF2-40B4-BE49-F238E27FC236}">
                <a16:creationId xmlns:a16="http://schemas.microsoft.com/office/drawing/2014/main" id="{C46D2701-705C-0243-B69E-3C5F532E7B8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7003" y="4080178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AB381943-2E74-724E-B9DC-CF7ECC34F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2415" y="3775378"/>
            <a:ext cx="190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/>
              <a:t> 2ZnO</a:t>
            </a:r>
            <a:r>
              <a:rPr lang="en-US" altLang="en-US" sz="3200" baseline="-25000" dirty="0"/>
              <a:t>(r) </a:t>
            </a: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9C9FF779-EE40-3044-AEBD-24BC2B797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415" y="3470578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/>
              <a:t> </a:t>
            </a:r>
            <a:r>
              <a:rPr lang="en-US" altLang="en-US" sz="2400" dirty="0"/>
              <a:t>t</a:t>
            </a:r>
            <a:r>
              <a:rPr lang="en-US" altLang="en-US" sz="2400" baseline="30000" dirty="0"/>
              <a:t>0</a:t>
            </a:r>
            <a:r>
              <a:rPr lang="en-US" altLang="en-US" sz="3200" baseline="-25000" dirty="0"/>
              <a:t> </a:t>
            </a: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E63C2864-ED4C-2845-B332-9A5B672D3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215" y="2780318"/>
            <a:ext cx="289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/>
              <a:t> 4Na</a:t>
            </a:r>
            <a:r>
              <a:rPr lang="en-US" altLang="en-US" sz="3200" baseline="-25000" dirty="0"/>
              <a:t>(r)</a:t>
            </a:r>
            <a:r>
              <a:rPr lang="en-US" altLang="en-US" sz="3200" dirty="0"/>
              <a:t>   +  O</a:t>
            </a:r>
            <a:r>
              <a:rPr lang="en-US" altLang="en-US" sz="3200" baseline="-25000" dirty="0"/>
              <a:t>2 (k)  </a:t>
            </a:r>
          </a:p>
        </p:txBody>
      </p:sp>
      <p:sp>
        <p:nvSpPr>
          <p:cNvPr id="18" name="Line 8">
            <a:extLst>
              <a:ext uri="{FF2B5EF4-FFF2-40B4-BE49-F238E27FC236}">
                <a16:creationId xmlns:a16="http://schemas.microsoft.com/office/drawing/2014/main" id="{F55B17BC-6D41-5C4A-8D91-F373C6730B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7003" y="3085118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5DFD5521-03A1-E544-9EDC-818C4228C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2415" y="2780318"/>
            <a:ext cx="190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/>
              <a:t> 2Na</a:t>
            </a:r>
            <a:r>
              <a:rPr lang="en-US" altLang="en-US" sz="3200" baseline="-25000" dirty="0"/>
              <a:t>2</a:t>
            </a:r>
            <a:r>
              <a:rPr lang="en-US" altLang="en-US" sz="3200" dirty="0"/>
              <a:t>O</a:t>
            </a:r>
            <a:r>
              <a:rPr lang="en-US" altLang="en-US" sz="3200" baseline="-25000" dirty="0"/>
              <a:t>(r) </a:t>
            </a: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746C6F18-F66A-7143-94D0-1B03A11B6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415" y="2475518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/>
              <a:t> </a:t>
            </a:r>
            <a:r>
              <a:rPr lang="en-US" altLang="en-US" sz="2400" dirty="0"/>
              <a:t>t</a:t>
            </a:r>
            <a:r>
              <a:rPr lang="en-US" altLang="en-US" sz="2400" baseline="30000" dirty="0"/>
              <a:t>0</a:t>
            </a:r>
            <a:r>
              <a:rPr lang="en-US" altLang="en-US" sz="3200" baseline="-25000" dirty="0"/>
              <a:t> </a:t>
            </a: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F1959777-0286-5E4F-B753-BD24AE45F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215" y="4785519"/>
            <a:ext cx="289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/>
              <a:t> 4Al</a:t>
            </a:r>
            <a:r>
              <a:rPr lang="en-US" altLang="en-US" sz="3200" baseline="-25000" dirty="0"/>
              <a:t>(r)</a:t>
            </a:r>
            <a:r>
              <a:rPr lang="en-US" altLang="en-US" sz="3200" dirty="0"/>
              <a:t>   +  3O</a:t>
            </a:r>
            <a:r>
              <a:rPr lang="en-US" altLang="en-US" sz="3200" baseline="-25000" dirty="0"/>
              <a:t>2 (k)  </a:t>
            </a:r>
          </a:p>
        </p:txBody>
      </p:sp>
      <p:sp>
        <p:nvSpPr>
          <p:cNvPr id="22" name="Line 8">
            <a:extLst>
              <a:ext uri="{FF2B5EF4-FFF2-40B4-BE49-F238E27FC236}">
                <a16:creationId xmlns:a16="http://schemas.microsoft.com/office/drawing/2014/main" id="{D147780E-E394-4240-8B98-33E3347760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7003" y="5090319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06774AAA-A12B-F741-B419-8624FB510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2415" y="4785519"/>
            <a:ext cx="190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/>
              <a:t> 2Al</a:t>
            </a:r>
            <a:r>
              <a:rPr lang="en-US" altLang="en-US" sz="3200" baseline="-25000" dirty="0"/>
              <a:t>2</a:t>
            </a:r>
            <a:r>
              <a:rPr lang="en-US" altLang="en-US" sz="3200" dirty="0"/>
              <a:t>O</a:t>
            </a:r>
            <a:r>
              <a:rPr lang="en-US" altLang="en-US" sz="3200" baseline="-25000" dirty="0"/>
              <a:t>3(k) </a:t>
            </a:r>
          </a:p>
        </p:txBody>
      </p:sp>
      <p:sp>
        <p:nvSpPr>
          <p:cNvPr id="24" name="Text Box 10">
            <a:extLst>
              <a:ext uri="{FF2B5EF4-FFF2-40B4-BE49-F238E27FC236}">
                <a16:creationId xmlns:a16="http://schemas.microsoft.com/office/drawing/2014/main" id="{FBF8B176-F581-9B4A-A730-06440501B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415" y="4480719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/>
              <a:t> </a:t>
            </a:r>
            <a:r>
              <a:rPr lang="en-US" altLang="en-US" sz="2400" dirty="0"/>
              <a:t>t</a:t>
            </a:r>
            <a:r>
              <a:rPr lang="en-US" altLang="en-US" sz="2400" baseline="30000" dirty="0"/>
              <a:t>0</a:t>
            </a:r>
            <a:r>
              <a:rPr lang="en-US" altLang="en-US" sz="3200" baseline="-25000" dirty="0"/>
              <a:t> </a:t>
            </a: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id="{ED55BCDB-5F9B-AA44-82BF-BC82B90DD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215" y="5536104"/>
            <a:ext cx="289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/>
              <a:t> </a:t>
            </a:r>
            <a:r>
              <a:rPr lang="en-US" altLang="en-US" sz="3200" dirty="0">
                <a:solidFill>
                  <a:srgbClr val="FF3300"/>
                </a:solidFill>
              </a:rPr>
              <a:t>KL</a:t>
            </a:r>
            <a:r>
              <a:rPr lang="en-US" altLang="en-US" sz="3200" baseline="-25000" dirty="0">
                <a:solidFill>
                  <a:srgbClr val="FF3300"/>
                </a:solidFill>
              </a:rPr>
              <a:t>(r)</a:t>
            </a:r>
            <a:r>
              <a:rPr lang="en-US" altLang="en-US" sz="3200" dirty="0">
                <a:solidFill>
                  <a:srgbClr val="FF3300"/>
                </a:solidFill>
              </a:rPr>
              <a:t>   +  O</a:t>
            </a:r>
            <a:r>
              <a:rPr lang="en-US" altLang="en-US" sz="3200" baseline="-25000" dirty="0">
                <a:solidFill>
                  <a:srgbClr val="FF3300"/>
                </a:solidFill>
              </a:rPr>
              <a:t>2 (k)  </a:t>
            </a:r>
          </a:p>
        </p:txBody>
      </p:sp>
      <p:sp>
        <p:nvSpPr>
          <p:cNvPr id="26" name="Line 8">
            <a:extLst>
              <a:ext uri="{FF2B5EF4-FFF2-40B4-BE49-F238E27FC236}">
                <a16:creationId xmlns:a16="http://schemas.microsoft.com/office/drawing/2014/main" id="{7D92D7E0-1411-3441-B04C-A50B843F4DD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7003" y="5840904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9">
            <a:extLst>
              <a:ext uri="{FF2B5EF4-FFF2-40B4-BE49-F238E27FC236}">
                <a16:creationId xmlns:a16="http://schemas.microsoft.com/office/drawing/2014/main" id="{D120AE48-FA90-1C4B-9A1E-8BD0027E6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2415" y="5536104"/>
            <a:ext cx="21266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/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Oxit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bazo</a:t>
            </a:r>
            <a:r>
              <a:rPr lang="en-US" altLang="en-US" sz="3200" baseline="-25000" dirty="0">
                <a:solidFill>
                  <a:srgbClr val="FF3300"/>
                </a:solidFill>
              </a:rPr>
              <a:t>(r) </a:t>
            </a:r>
          </a:p>
        </p:txBody>
      </p:sp>
      <p:sp>
        <p:nvSpPr>
          <p:cNvPr id="28" name="Text Box 10">
            <a:extLst>
              <a:ext uri="{FF2B5EF4-FFF2-40B4-BE49-F238E27FC236}">
                <a16:creationId xmlns:a16="http://schemas.microsoft.com/office/drawing/2014/main" id="{84291606-289F-7544-A703-8ED491C34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415" y="5231304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 </a:t>
            </a:r>
            <a:r>
              <a:rPr lang="en-US" altLang="en-US" sz="2400">
                <a:solidFill>
                  <a:srgbClr val="FF3300"/>
                </a:solidFill>
              </a:rPr>
              <a:t>t</a:t>
            </a:r>
            <a:r>
              <a:rPr lang="en-US" altLang="en-US" sz="2400" baseline="30000">
                <a:solidFill>
                  <a:srgbClr val="FF3300"/>
                </a:solidFill>
              </a:rPr>
              <a:t>0</a:t>
            </a:r>
            <a:r>
              <a:rPr lang="en-US" altLang="en-US" sz="3200" baseline="-2500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4840D8-59A8-7442-B8E9-AFDE77878212}"/>
              </a:ext>
            </a:extLst>
          </p:cNvPr>
          <p:cNvSpPr/>
          <p:nvPr/>
        </p:nvSpPr>
        <p:spPr>
          <a:xfrm>
            <a:off x="838200" y="5364957"/>
            <a:ext cx="6490855" cy="109126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594D20-E4F6-AB44-8C77-425C1885D7CC}"/>
              </a:ext>
            </a:extLst>
          </p:cNvPr>
          <p:cNvSpPr txBox="1"/>
          <p:nvPr/>
        </p:nvSpPr>
        <p:spPr>
          <a:xfrm>
            <a:off x="6920660" y="2822257"/>
            <a:ext cx="481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https://www.youtube.com/watch?v=dah2YyihtF8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84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9" grpId="0"/>
      <p:bldP spid="20" grpId="0"/>
      <p:bldP spid="21" grpId="0"/>
      <p:bldP spid="23" grpId="0"/>
      <p:bldP spid="24" grpId="0"/>
      <p:bldP spid="25" grpId="0"/>
      <p:bldP spid="27" grpId="0"/>
      <p:bldP spid="28" grpId="0"/>
      <p:bldP spid="3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4DD76B6-8629-264D-8364-955C6BC20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VẤN ĐỀ 2: TÍNH CHẤT CỦA OXI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82A1F3-A2F6-D847-96CF-5409E12E5A8C}"/>
              </a:ext>
            </a:extLst>
          </p:cNvPr>
          <p:cNvSpPr txBox="1"/>
          <p:nvPr/>
        </p:nvSpPr>
        <p:spPr>
          <a:xfrm>
            <a:off x="10349344" y="335408"/>
            <a:ext cx="1385454" cy="1247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✍️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6821A7-98C6-964A-933A-723CBD7C52E8}"/>
              </a:ext>
            </a:extLst>
          </p:cNvPr>
          <p:cNvSpPr txBox="1"/>
          <p:nvPr/>
        </p:nvSpPr>
        <p:spPr>
          <a:xfrm>
            <a:off x="962891" y="1429078"/>
            <a:ext cx="3289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II. </a:t>
            </a:r>
            <a:r>
              <a:rPr lang="en-US" sz="2800" b="1" dirty="0" err="1">
                <a:solidFill>
                  <a:srgbClr val="0070C0"/>
                </a:solidFill>
              </a:rPr>
              <a:t>Tính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chất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hoá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học</a:t>
            </a:r>
            <a:r>
              <a:rPr lang="en-US" sz="28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2B66FC-56BE-2544-91A4-17BF16002907}"/>
              </a:ext>
            </a:extLst>
          </p:cNvPr>
          <p:cNvSpPr txBox="1"/>
          <p:nvPr/>
        </p:nvSpPr>
        <p:spPr>
          <a:xfrm>
            <a:off x="1295401" y="1952298"/>
            <a:ext cx="3935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3. </a:t>
            </a:r>
            <a:r>
              <a:rPr lang="en-US" sz="2800" b="1" dirty="0" err="1">
                <a:solidFill>
                  <a:srgbClr val="0070C0"/>
                </a:solidFill>
              </a:rPr>
              <a:t>Tác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dụng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với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hợp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chất</a:t>
            </a:r>
            <a:r>
              <a:rPr lang="en-US" sz="28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AC857587-139F-D74A-A4FA-BC48F5D01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427" y="3624989"/>
            <a:ext cx="39230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/>
              <a:t> C</a:t>
            </a:r>
            <a:r>
              <a:rPr lang="en-US" altLang="en-US" sz="3200" baseline="-25000" dirty="0"/>
              <a:t>2</a:t>
            </a:r>
            <a:r>
              <a:rPr lang="en-US" altLang="en-US" sz="3200" dirty="0"/>
              <a:t>H</a:t>
            </a:r>
            <a:r>
              <a:rPr lang="en-US" altLang="en-US" sz="3200" baseline="-25000" dirty="0"/>
              <a:t>4(k)</a:t>
            </a:r>
            <a:r>
              <a:rPr lang="en-US" altLang="en-US" sz="3200" dirty="0"/>
              <a:t>   +  3O</a:t>
            </a:r>
            <a:r>
              <a:rPr lang="en-US" altLang="en-US" sz="3200" baseline="-25000" dirty="0"/>
              <a:t>2 (k)  </a:t>
            </a:r>
          </a:p>
        </p:txBody>
      </p:sp>
      <p:sp>
        <p:nvSpPr>
          <p:cNvPr id="14" name="Line 8">
            <a:extLst>
              <a:ext uri="{FF2B5EF4-FFF2-40B4-BE49-F238E27FC236}">
                <a16:creationId xmlns:a16="http://schemas.microsoft.com/office/drawing/2014/main" id="{C46D2701-705C-0243-B69E-3C5F532E7B8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0815" y="4020105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9C9FF779-EE40-3044-AEBD-24BC2B797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415" y="3365936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/>
              <a:t> </a:t>
            </a:r>
            <a:r>
              <a:rPr lang="en-US" altLang="en-US" sz="2400" dirty="0"/>
              <a:t>t</a:t>
            </a:r>
            <a:r>
              <a:rPr lang="en-US" altLang="en-US" sz="2400" baseline="30000" dirty="0"/>
              <a:t>0</a:t>
            </a:r>
            <a:r>
              <a:rPr lang="en-US" altLang="en-US" sz="3200" baseline="-25000" dirty="0"/>
              <a:t> </a:t>
            </a: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E63C2864-ED4C-2845-B332-9A5B672D3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215" y="2780318"/>
            <a:ext cx="289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/>
              <a:t> CH</a:t>
            </a:r>
            <a:r>
              <a:rPr lang="en-US" altLang="en-US" sz="3200" baseline="-25000" dirty="0"/>
              <a:t>4(k)</a:t>
            </a:r>
            <a:r>
              <a:rPr lang="en-US" altLang="en-US" sz="3200" dirty="0"/>
              <a:t>   +  2O</a:t>
            </a:r>
            <a:r>
              <a:rPr lang="en-US" altLang="en-US" sz="3200" baseline="-25000" dirty="0"/>
              <a:t>2 (k)  </a:t>
            </a:r>
          </a:p>
        </p:txBody>
      </p:sp>
      <p:sp>
        <p:nvSpPr>
          <p:cNvPr id="18" name="Line 8">
            <a:extLst>
              <a:ext uri="{FF2B5EF4-FFF2-40B4-BE49-F238E27FC236}">
                <a16:creationId xmlns:a16="http://schemas.microsoft.com/office/drawing/2014/main" id="{F55B17BC-6D41-5C4A-8D91-F373C6730B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7003" y="3085118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5DFD5521-03A1-E544-9EDC-818C4228C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2414" y="2780318"/>
            <a:ext cx="29717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/>
              <a:t> CO</a:t>
            </a:r>
            <a:r>
              <a:rPr lang="en-US" altLang="en-US" sz="3200" baseline="-25000" dirty="0"/>
              <a:t>2(k)</a:t>
            </a:r>
            <a:r>
              <a:rPr lang="en-US" altLang="en-US" sz="3200" dirty="0"/>
              <a:t> +   2H</a:t>
            </a:r>
            <a:r>
              <a:rPr lang="en-US" altLang="en-US" sz="3200" baseline="-25000" dirty="0"/>
              <a:t>2</a:t>
            </a:r>
            <a:r>
              <a:rPr lang="en-US" altLang="en-US" sz="3200" dirty="0"/>
              <a:t>O</a:t>
            </a:r>
            <a:r>
              <a:rPr lang="en-US" altLang="en-US" sz="3200" baseline="-25000" dirty="0"/>
              <a:t>(k) </a:t>
            </a: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746C6F18-F66A-7143-94D0-1B03A11B6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415" y="2475518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/>
              <a:t> </a:t>
            </a:r>
            <a:r>
              <a:rPr lang="en-US" altLang="en-US" sz="2400" dirty="0"/>
              <a:t>t</a:t>
            </a:r>
            <a:r>
              <a:rPr lang="en-US" altLang="en-US" sz="2400" baseline="30000" dirty="0"/>
              <a:t>0</a:t>
            </a:r>
            <a:r>
              <a:rPr lang="en-US" altLang="en-US" sz="3200" baseline="-25000" dirty="0"/>
              <a:t> </a:t>
            </a:r>
          </a:p>
        </p:txBody>
      </p:sp>
      <p:sp>
        <p:nvSpPr>
          <p:cNvPr id="29" name="Text Box 9">
            <a:extLst>
              <a:ext uri="{FF2B5EF4-FFF2-40B4-BE49-F238E27FC236}">
                <a16:creationId xmlns:a16="http://schemas.microsoft.com/office/drawing/2014/main" id="{01856CC6-6F28-6143-BECF-0C97C3C91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0843" y="3652986"/>
            <a:ext cx="42733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/>
              <a:t> 2CO</a:t>
            </a:r>
            <a:r>
              <a:rPr lang="en-US" altLang="en-US" sz="3200" baseline="-25000" dirty="0"/>
              <a:t>2(k)</a:t>
            </a:r>
            <a:r>
              <a:rPr lang="en-US" altLang="en-US" sz="3200" dirty="0"/>
              <a:t> +   2H</a:t>
            </a:r>
            <a:r>
              <a:rPr lang="en-US" altLang="en-US" sz="3200" baseline="-25000" dirty="0"/>
              <a:t>2</a:t>
            </a:r>
            <a:r>
              <a:rPr lang="en-US" altLang="en-US" sz="3200" dirty="0"/>
              <a:t>O</a:t>
            </a:r>
            <a:r>
              <a:rPr lang="en-US" altLang="en-US" sz="3200" baseline="-25000" dirty="0"/>
              <a:t>(k) </a:t>
            </a:r>
          </a:p>
        </p:txBody>
      </p:sp>
    </p:spTree>
    <p:extLst>
      <p:ext uri="{BB962C8B-B14F-4D97-AF65-F5344CB8AC3E}">
        <p14:creationId xmlns:p14="http://schemas.microsoft.com/office/powerpoint/2010/main" val="32213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9" grpId="0"/>
      <p:bldP spid="20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E4CF98-DDD9-B54A-A96A-6F37F5A06060}"/>
              </a:ext>
            </a:extLst>
          </p:cNvPr>
          <p:cNvSpPr/>
          <p:nvPr/>
        </p:nvSpPr>
        <p:spPr>
          <a:xfrm>
            <a:off x="524933" y="1327835"/>
            <a:ext cx="11023600" cy="3903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 b="1" u="sng" dirty="0" err="1"/>
              <a:t>Bài</a:t>
            </a:r>
            <a:r>
              <a:rPr lang="en-US" altLang="en-US" sz="2800" b="1" u="sng" dirty="0"/>
              <a:t> </a:t>
            </a:r>
            <a:r>
              <a:rPr lang="en-US" altLang="en-US" sz="2800" b="1" u="sng" dirty="0" err="1"/>
              <a:t>tập</a:t>
            </a:r>
            <a:r>
              <a:rPr lang="en-US" altLang="en-US" sz="2800" b="1" u="sng" dirty="0"/>
              <a:t> 1:</a:t>
            </a:r>
            <a:r>
              <a:rPr lang="en-US" altLang="en-US" sz="2800" b="1" dirty="0"/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Vì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sao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Người</a:t>
            </a:r>
            <a:r>
              <a:rPr lang="en-US" altLang="en-US" sz="2800" dirty="0">
                <a:solidFill>
                  <a:srgbClr val="002060"/>
                </a:solidFill>
              </a:rPr>
              <a:t> ta </a:t>
            </a:r>
            <a:r>
              <a:rPr lang="en-US" altLang="en-US" sz="2800" dirty="0" err="1">
                <a:solidFill>
                  <a:srgbClr val="002060"/>
                </a:solidFill>
              </a:rPr>
              <a:t>phải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bơm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sục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không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khí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vào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bể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nuôi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cá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cảnh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hoặc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chậu</a:t>
            </a:r>
            <a:r>
              <a:rPr lang="en-US" altLang="en-US" sz="2800" dirty="0">
                <a:solidFill>
                  <a:srgbClr val="002060"/>
                </a:solidFill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</a:rPr>
              <a:t>bể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chứa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cá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sống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ở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cửa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hàng</a:t>
            </a:r>
            <a:r>
              <a:rPr lang="en-US" altLang="en-US" sz="2800" dirty="0">
                <a:solidFill>
                  <a:srgbClr val="002060"/>
                </a:solidFill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800" b="1" u="sng" dirty="0" err="1"/>
              <a:t>Bài</a:t>
            </a:r>
            <a:r>
              <a:rPr lang="en-US" sz="2800" b="1" u="sng" dirty="0"/>
              <a:t> </a:t>
            </a:r>
            <a:r>
              <a:rPr lang="en-US" sz="2800" b="1" u="sng" dirty="0" err="1"/>
              <a:t>tập</a:t>
            </a:r>
            <a:r>
              <a:rPr lang="en-US" sz="2800" b="1" u="sng" dirty="0"/>
              <a:t> 2:</a:t>
            </a:r>
            <a:r>
              <a:rPr lang="en-US" sz="2800" b="1" dirty="0"/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Đốt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cháy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hoàn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toàn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12,4 g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photpho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bình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chứa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vừa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đủ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khí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oxi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tạo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điphotpho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pentaoxit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P</a:t>
            </a:r>
            <a:r>
              <a:rPr lang="en-US" altLang="en-US" sz="2800" baseline="-25000" dirty="0">
                <a:solidFill>
                  <a:srgbClr val="00206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O</a:t>
            </a:r>
            <a:r>
              <a:rPr lang="en-US" altLang="en-US" sz="2800" baseline="-25000" dirty="0">
                <a:solidFill>
                  <a:srgbClr val="002060"/>
                </a:solidFill>
                <a:cs typeface="Times New Roman" panose="02020603050405020304" pitchFamily="18" charset="0"/>
              </a:rPr>
              <a:t>5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chất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rắn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màu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trắng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pPr lvl="1" algn="just">
              <a:lnSpc>
                <a:spcPct val="150000"/>
              </a:lnSpc>
              <a:buFontTx/>
              <a:buAutoNum type="alphaLcPeriod"/>
            </a:pP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oxi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cần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dung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phản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ứng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ở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đktc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pPr lvl="1" algn="just">
              <a:lnSpc>
                <a:spcPct val="150000"/>
              </a:lnSpc>
            </a:pP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b.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gọi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tên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khối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lượng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sản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phẩm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tạo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4343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7540F4-B1E0-D64F-8EC5-C1C3A957C5F8}"/>
              </a:ext>
            </a:extLst>
          </p:cNvPr>
          <p:cNvSpPr/>
          <p:nvPr/>
        </p:nvSpPr>
        <p:spPr>
          <a:xfrm>
            <a:off x="3200821" y="972281"/>
            <a:ext cx="57903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OXI – SỰ CHÁY</a:t>
            </a:r>
            <a:endParaRPr lang="en-US" sz="72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06E5AC-57A2-5849-AB62-B10FD92E3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048" y="2549237"/>
            <a:ext cx="4929914" cy="277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761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CC610-C787-9248-A1E1-4657F73FC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VẤN ĐỀ 1: OXIT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BF6C04-395F-A245-A1E7-4325A8C801DB}"/>
              </a:ext>
            </a:extLst>
          </p:cNvPr>
          <p:cNvSpPr txBox="1"/>
          <p:nvPr/>
        </p:nvSpPr>
        <p:spPr>
          <a:xfrm>
            <a:off x="838200" y="1429078"/>
            <a:ext cx="2162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I. </a:t>
            </a:r>
            <a:r>
              <a:rPr lang="en-US" sz="2800" b="1" dirty="0" err="1">
                <a:solidFill>
                  <a:srgbClr val="0070C0"/>
                </a:solidFill>
              </a:rPr>
              <a:t>Định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nghĩa</a:t>
            </a:r>
            <a:r>
              <a:rPr lang="en-US" sz="28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A5AE97BA-FBE2-7840-959A-6E98997ED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2018" y="2081153"/>
            <a:ext cx="6934200" cy="707886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>
                <a:solidFill>
                  <a:srgbClr val="002060"/>
                </a:solidFill>
              </a:rPr>
              <a:t>CuO, K</a:t>
            </a:r>
            <a:r>
              <a:rPr lang="en-US" altLang="en-US" sz="4000" baseline="-25000">
                <a:solidFill>
                  <a:srgbClr val="002060"/>
                </a:solidFill>
              </a:rPr>
              <a:t>2</a:t>
            </a:r>
            <a:r>
              <a:rPr lang="en-US" altLang="en-US" sz="4000">
                <a:solidFill>
                  <a:srgbClr val="002060"/>
                </a:solidFill>
              </a:rPr>
              <a:t>O, CO</a:t>
            </a:r>
            <a:r>
              <a:rPr lang="en-US" altLang="en-US" sz="4000" baseline="-25000">
                <a:solidFill>
                  <a:srgbClr val="002060"/>
                </a:solidFill>
              </a:rPr>
              <a:t>2</a:t>
            </a:r>
            <a:r>
              <a:rPr lang="en-US" altLang="en-US" sz="4000">
                <a:solidFill>
                  <a:srgbClr val="002060"/>
                </a:solidFill>
              </a:rPr>
              <a:t>, P</a:t>
            </a:r>
            <a:r>
              <a:rPr lang="en-US" altLang="en-US" sz="4000" baseline="-25000">
                <a:solidFill>
                  <a:srgbClr val="002060"/>
                </a:solidFill>
              </a:rPr>
              <a:t>2</a:t>
            </a:r>
            <a:r>
              <a:rPr lang="en-US" altLang="en-US" sz="4000">
                <a:solidFill>
                  <a:srgbClr val="002060"/>
                </a:solidFill>
              </a:rPr>
              <a:t>O</a:t>
            </a:r>
            <a:r>
              <a:rPr lang="en-US" altLang="en-US" sz="4000" baseline="-25000">
                <a:solidFill>
                  <a:srgbClr val="002060"/>
                </a:solidFill>
              </a:rPr>
              <a:t>5</a:t>
            </a:r>
            <a:endParaRPr lang="en-US" altLang="en-US" sz="4000">
              <a:solidFill>
                <a:srgbClr val="002060"/>
              </a:solidFill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38191C7A-136C-D74E-9798-EC4D0B55B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691" y="3094971"/>
            <a:ext cx="876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</a:rPr>
              <a:t>+ </a:t>
            </a:r>
            <a:r>
              <a:rPr lang="en-US" altLang="en-US" sz="3200" b="1" dirty="0" err="1">
                <a:solidFill>
                  <a:srgbClr val="0000FF"/>
                </a:solidFill>
              </a:rPr>
              <a:t>Những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chất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trên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đơn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chất</a:t>
            </a:r>
            <a:r>
              <a:rPr lang="en-US" altLang="en-US" sz="3200" b="1" dirty="0">
                <a:solidFill>
                  <a:srgbClr val="0000FF"/>
                </a:solidFill>
              </a:rPr>
              <a:t> hay </a:t>
            </a:r>
            <a:r>
              <a:rPr lang="en-US" altLang="en-US" sz="3200" b="1" dirty="0" err="1">
                <a:solidFill>
                  <a:srgbClr val="0000FF"/>
                </a:solidFill>
              </a:rPr>
              <a:t>hợp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chất</a:t>
            </a:r>
            <a:r>
              <a:rPr lang="en-US" altLang="en-US" sz="3200" b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D801E051-79E1-3547-996C-BE31BF2F9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691" y="3945256"/>
            <a:ext cx="92894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</a:rPr>
              <a:t>+ </a:t>
            </a:r>
            <a:r>
              <a:rPr lang="en-US" altLang="en-US" sz="3200" b="1" dirty="0" err="1">
                <a:solidFill>
                  <a:srgbClr val="0000FF"/>
                </a:solidFill>
              </a:rPr>
              <a:t>Những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hợp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chất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trên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được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tạo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bởi</a:t>
            </a:r>
            <a:r>
              <a:rPr lang="en-US" altLang="en-US" sz="3200" b="1" dirty="0">
                <a:solidFill>
                  <a:srgbClr val="0000FF"/>
                </a:solidFill>
              </a:rPr>
              <a:t>  </a:t>
            </a:r>
            <a:r>
              <a:rPr lang="en-US" altLang="en-US" sz="3200" b="1" dirty="0" err="1">
                <a:solidFill>
                  <a:srgbClr val="0000FF"/>
                </a:solidFill>
              </a:rPr>
              <a:t>mấy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nguyên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tố</a:t>
            </a:r>
            <a:r>
              <a:rPr lang="en-US" altLang="en-US" sz="3200" b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6CDF8982-5812-0247-B21D-7F88F0FBB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691" y="4795541"/>
            <a:ext cx="9906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</a:rPr>
              <a:t>+ </a:t>
            </a:r>
            <a:r>
              <a:rPr lang="en-US" altLang="en-US" sz="3200" b="1" dirty="0" err="1">
                <a:solidFill>
                  <a:srgbClr val="0000FF"/>
                </a:solidFill>
              </a:rPr>
              <a:t>Trong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những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hợp</a:t>
            </a:r>
            <a:r>
              <a:rPr lang="en-US" altLang="en-US" sz="3200" b="1" dirty="0">
                <a:solidFill>
                  <a:srgbClr val="0000FF"/>
                </a:solidFill>
              </a:rPr>
              <a:t> chat </a:t>
            </a:r>
            <a:r>
              <a:rPr lang="en-US" altLang="en-US" sz="3200" b="1" dirty="0" err="1">
                <a:solidFill>
                  <a:srgbClr val="0000FF"/>
                </a:solidFill>
              </a:rPr>
              <a:t>trên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chung</a:t>
            </a:r>
            <a:r>
              <a:rPr lang="en-US" altLang="en-US" sz="3200" b="1" dirty="0">
                <a:solidFill>
                  <a:srgbClr val="0000FF"/>
                </a:solidFill>
              </a:rPr>
              <a:t> nguyen </a:t>
            </a:r>
            <a:r>
              <a:rPr lang="en-US" altLang="en-US" sz="3200" b="1" dirty="0" err="1">
                <a:solidFill>
                  <a:srgbClr val="0000FF"/>
                </a:solidFill>
              </a:rPr>
              <a:t>tố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nào</a:t>
            </a:r>
            <a:r>
              <a:rPr lang="en-US" altLang="en-US" sz="3200" b="1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2104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F5F5A-0E1E-AE4F-986E-C486D1D49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VẤN ĐỀ 1: OXIT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EA2F0F-33FE-D34A-A185-BF44F0E94EBF}"/>
              </a:ext>
            </a:extLst>
          </p:cNvPr>
          <p:cNvSpPr txBox="1"/>
          <p:nvPr/>
        </p:nvSpPr>
        <p:spPr>
          <a:xfrm>
            <a:off x="949037" y="1429078"/>
            <a:ext cx="2162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I. </a:t>
            </a:r>
            <a:r>
              <a:rPr lang="en-US" sz="2800" b="1" dirty="0" err="1">
                <a:solidFill>
                  <a:srgbClr val="0070C0"/>
                </a:solidFill>
              </a:rPr>
              <a:t>Định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nghĩa</a:t>
            </a:r>
            <a:r>
              <a:rPr lang="en-US" sz="28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46BF94-1473-E94C-AB26-ED134D64B8F5}"/>
              </a:ext>
            </a:extLst>
          </p:cNvPr>
          <p:cNvSpPr/>
          <p:nvPr/>
        </p:nvSpPr>
        <p:spPr>
          <a:xfrm>
            <a:off x="949037" y="2108310"/>
            <a:ext cx="10245436" cy="2955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dirty="0" err="1">
                <a:latin typeface="Arial" panose="020B0604020202020204" pitchFamily="34" charset="0"/>
              </a:rPr>
              <a:t>Những</a:t>
            </a: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C0099"/>
                </a:solidFill>
                <a:latin typeface="Arial" panose="020B0604020202020204" pitchFamily="34" charset="0"/>
              </a:rPr>
              <a:t>hợp</a:t>
            </a:r>
            <a:r>
              <a:rPr lang="en-US" altLang="en-US" sz="3200" dirty="0">
                <a:solidFill>
                  <a:srgbClr val="CC00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C0099"/>
                </a:solidFill>
                <a:latin typeface="Arial" panose="020B0604020202020204" pitchFamily="34" charset="0"/>
              </a:rPr>
              <a:t>chất</a:t>
            </a: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được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tạo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bởi</a:t>
            </a:r>
            <a:r>
              <a:rPr lang="en-US" altLang="en-US" sz="3200" dirty="0">
                <a:latin typeface="Arial" panose="020B0604020202020204" pitchFamily="34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en-US" sz="3200" dirty="0">
                <a:solidFill>
                  <a:srgbClr val="CC0099"/>
                </a:solidFill>
                <a:latin typeface="Arial" panose="020B0604020202020204" pitchFamily="34" charset="0"/>
              </a:rPr>
              <a:t>2 </a:t>
            </a:r>
            <a:r>
              <a:rPr lang="en-US" altLang="en-US" sz="3200" dirty="0" err="1">
                <a:solidFill>
                  <a:srgbClr val="CC0099"/>
                </a:solidFill>
                <a:latin typeface="Arial" panose="020B0604020202020204" pitchFamily="34" charset="0"/>
              </a:rPr>
              <a:t>nguyên</a:t>
            </a:r>
            <a:r>
              <a:rPr lang="en-US" altLang="en-US" sz="3200" dirty="0">
                <a:solidFill>
                  <a:srgbClr val="CC00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C0099"/>
                </a:solidFill>
                <a:latin typeface="Arial" panose="020B0604020202020204" pitchFamily="34" charset="0"/>
              </a:rPr>
              <a:t>tố</a:t>
            </a: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 , </a:t>
            </a:r>
            <a:r>
              <a:rPr lang="en-US" altLang="en-US" sz="3200" dirty="0" err="1">
                <a:latin typeface="Arial" panose="020B0604020202020204" pitchFamily="34" charset="0"/>
              </a:rPr>
              <a:t>trong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đó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có</a:t>
            </a:r>
            <a:r>
              <a:rPr lang="en-US" altLang="en-US" sz="3200" dirty="0">
                <a:latin typeface="Arial" panose="020B0604020202020204" pitchFamily="34" charset="0"/>
              </a:rPr>
              <a:t>          </a:t>
            </a:r>
          </a:p>
          <a:p>
            <a:pPr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</a:rPr>
              <a:t>1 </a:t>
            </a:r>
            <a:r>
              <a:rPr lang="en-US" altLang="en-US" sz="3200" dirty="0" err="1">
                <a:latin typeface="Arial" panose="020B0604020202020204" pitchFamily="34" charset="0"/>
              </a:rPr>
              <a:t>nguyên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tố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>
                <a:solidFill>
                  <a:srgbClr val="CC0099"/>
                </a:solidFill>
                <a:latin typeface="Arial" panose="020B0604020202020204" pitchFamily="34" charset="0"/>
              </a:rPr>
              <a:t>O</a:t>
            </a: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gọi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là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</a:rPr>
              <a:t>oxit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</a:rPr>
              <a:t>Vd</a:t>
            </a:r>
            <a:r>
              <a:rPr lang="en-US" sz="3200" dirty="0">
                <a:latin typeface="Arial" panose="020B0604020202020204" pitchFamily="34" charset="0"/>
              </a:rPr>
              <a:t>: </a:t>
            </a:r>
            <a:r>
              <a:rPr lang="en-US" sz="3200" dirty="0" err="1">
                <a:latin typeface="Arial" panose="020B0604020202020204" pitchFamily="34" charset="0"/>
              </a:rPr>
              <a:t>CuO</a:t>
            </a:r>
            <a:r>
              <a:rPr lang="en-US" sz="3200" dirty="0">
                <a:latin typeface="Arial" panose="020B0604020202020204" pitchFamily="34" charset="0"/>
              </a:rPr>
              <a:t>, SO</a:t>
            </a:r>
            <a:r>
              <a:rPr lang="en-US" sz="3200" baseline="-25000" dirty="0">
                <a:latin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</a:rPr>
              <a:t>, K</a:t>
            </a:r>
            <a:r>
              <a:rPr lang="en-US" sz="3200" baseline="-25000" dirty="0">
                <a:latin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</a:rPr>
              <a:t>O, P</a:t>
            </a:r>
            <a:r>
              <a:rPr lang="en-US" sz="3200" baseline="-25000" dirty="0">
                <a:latin typeface="Arial" panose="020B0604020202020204" pitchFamily="34" charset="0"/>
              </a:rPr>
              <a:t>2</a:t>
            </a:r>
            <a:r>
              <a:rPr lang="en-US" sz="3200" dirty="0">
                <a:latin typeface="Arial" panose="020B0604020202020204" pitchFamily="34" charset="0"/>
              </a:rPr>
              <a:t>O</a:t>
            </a:r>
            <a:r>
              <a:rPr lang="en-US" sz="3200" baseline="-25000" dirty="0">
                <a:latin typeface="Arial" panose="020B0604020202020204" pitchFamily="34" charset="0"/>
              </a:rPr>
              <a:t>5</a:t>
            </a:r>
            <a:endParaRPr lang="en-US" sz="3200" baseline="-25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2501A1-0421-0E4B-8C0C-7B2A6D1BA0AA}"/>
              </a:ext>
            </a:extLst>
          </p:cNvPr>
          <p:cNvSpPr txBox="1"/>
          <p:nvPr/>
        </p:nvSpPr>
        <p:spPr>
          <a:xfrm>
            <a:off x="9421091" y="365125"/>
            <a:ext cx="1385454" cy="1247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✍️</a:t>
            </a:r>
          </a:p>
        </p:txBody>
      </p:sp>
    </p:spTree>
    <p:extLst>
      <p:ext uri="{BB962C8B-B14F-4D97-AF65-F5344CB8AC3E}">
        <p14:creationId xmlns:p14="http://schemas.microsoft.com/office/powerpoint/2010/main" val="1267575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>
            <a:extLst>
              <a:ext uri="{FF2B5EF4-FFF2-40B4-BE49-F238E27FC236}">
                <a16:creationId xmlns:a16="http://schemas.microsoft.com/office/drawing/2014/main" id="{85889A61-D06E-4746-915A-599D2AC1AE6C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2641600"/>
            <a:ext cx="4191000" cy="3683000"/>
            <a:chOff x="4800600" y="2667000"/>
            <a:chExt cx="4191000" cy="3962400"/>
          </a:xfrm>
        </p:grpSpPr>
        <p:sp>
          <p:nvSpPr>
            <p:cNvPr id="19" name="Round Diagonal Corner Rectangle 18">
              <a:extLst>
                <a:ext uri="{FF2B5EF4-FFF2-40B4-BE49-F238E27FC236}">
                  <a16:creationId xmlns:a16="http://schemas.microsoft.com/office/drawing/2014/main" id="{87403744-184B-414E-B4E1-B4A085D0E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2971800"/>
              <a:ext cx="1981200" cy="3581400"/>
            </a:xfrm>
            <a:custGeom>
              <a:avLst/>
              <a:gdLst>
                <a:gd name="T0" fmla="*/ 1981200 w 1981200"/>
                <a:gd name="T1" fmla="*/ 1790700 h 3581400"/>
                <a:gd name="T2" fmla="*/ 990600 w 1981200"/>
                <a:gd name="T3" fmla="*/ 3581400 h 3581400"/>
                <a:gd name="T4" fmla="*/ 0 w 1981200"/>
                <a:gd name="T5" fmla="*/ 1790700 h 3581400"/>
                <a:gd name="T6" fmla="*/ 990600 w 1981200"/>
                <a:gd name="T7" fmla="*/ 0 h 35814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96714 w 1981200"/>
                <a:gd name="T13" fmla="*/ 96714 h 3581400"/>
                <a:gd name="T14" fmla="*/ 1884486 w 1981200"/>
                <a:gd name="T15" fmla="*/ 3484686 h 35814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81200" h="3581400">
                  <a:moveTo>
                    <a:pt x="330207" y="0"/>
                  </a:moveTo>
                  <a:lnTo>
                    <a:pt x="1981200" y="0"/>
                  </a:lnTo>
                  <a:lnTo>
                    <a:pt x="1981200" y="3251193"/>
                  </a:lnTo>
                  <a:cubicBezTo>
                    <a:pt x="1981200" y="3433561"/>
                    <a:pt x="1833361" y="3581400"/>
                    <a:pt x="1650993" y="3581400"/>
                  </a:cubicBezTo>
                  <a:lnTo>
                    <a:pt x="0" y="3581400"/>
                  </a:lnTo>
                  <a:lnTo>
                    <a:pt x="0" y="330207"/>
                  </a:lnTo>
                  <a:cubicBezTo>
                    <a:pt x="0" y="147838"/>
                    <a:pt x="147838" y="0"/>
                    <a:pt x="330207" y="0"/>
                  </a:cubicBezTo>
                  <a:cubicBezTo>
                    <a:pt x="330207" y="0"/>
                    <a:pt x="330207" y="0"/>
                    <a:pt x="330208" y="0"/>
                  </a:cubicBezTo>
                  <a:close/>
                </a:path>
              </a:pathLst>
            </a:custGeom>
            <a:noFill/>
            <a:ln w="28575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chemeClr val="lt1"/>
                </a:solidFill>
              </a:endParaRPr>
            </a:p>
          </p:txBody>
        </p:sp>
        <p:sp>
          <p:nvSpPr>
            <p:cNvPr id="18" name="Round Diagonal Corner Rectangle 17">
              <a:extLst>
                <a:ext uri="{FF2B5EF4-FFF2-40B4-BE49-F238E27FC236}">
                  <a16:creationId xmlns:a16="http://schemas.microsoft.com/office/drawing/2014/main" id="{CF2C5964-A1F9-1B4E-BAED-74A708D1B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2971800"/>
              <a:ext cx="1981200" cy="3657600"/>
            </a:xfrm>
            <a:custGeom>
              <a:avLst/>
              <a:gdLst>
                <a:gd name="T0" fmla="*/ 1981200 w 1981200"/>
                <a:gd name="T1" fmla="*/ 1828800 h 3657600"/>
                <a:gd name="T2" fmla="*/ 990600 w 1981200"/>
                <a:gd name="T3" fmla="*/ 3657600 h 3657600"/>
                <a:gd name="T4" fmla="*/ 0 w 1981200"/>
                <a:gd name="T5" fmla="*/ 1828800 h 3657600"/>
                <a:gd name="T6" fmla="*/ 990600 w 1981200"/>
                <a:gd name="T7" fmla="*/ 0 h 3657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96714 w 1981200"/>
                <a:gd name="T13" fmla="*/ 96714 h 3657600"/>
                <a:gd name="T14" fmla="*/ 1884486 w 1981200"/>
                <a:gd name="T15" fmla="*/ 3560886 h 3657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81200" h="3657600">
                  <a:moveTo>
                    <a:pt x="330207" y="0"/>
                  </a:moveTo>
                  <a:lnTo>
                    <a:pt x="1981200" y="0"/>
                  </a:lnTo>
                  <a:lnTo>
                    <a:pt x="1981200" y="3327393"/>
                  </a:lnTo>
                  <a:cubicBezTo>
                    <a:pt x="1981200" y="3509761"/>
                    <a:pt x="1833361" y="3657600"/>
                    <a:pt x="1650993" y="3657600"/>
                  </a:cubicBezTo>
                  <a:lnTo>
                    <a:pt x="0" y="3657600"/>
                  </a:lnTo>
                  <a:lnTo>
                    <a:pt x="0" y="330207"/>
                  </a:lnTo>
                  <a:cubicBezTo>
                    <a:pt x="0" y="147838"/>
                    <a:pt x="147838" y="0"/>
                    <a:pt x="330207" y="0"/>
                  </a:cubicBezTo>
                  <a:cubicBezTo>
                    <a:pt x="330207" y="0"/>
                    <a:pt x="330207" y="0"/>
                    <a:pt x="330208" y="0"/>
                  </a:cubicBezTo>
                  <a:close/>
                </a:path>
              </a:pathLst>
            </a:custGeom>
            <a:noFill/>
            <a:ln w="28575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chemeClr val="lt1"/>
                </a:solidFill>
              </a:endParaRPr>
            </a:p>
          </p:txBody>
        </p:sp>
        <p:grpSp>
          <p:nvGrpSpPr>
            <p:cNvPr id="35845" name="Right Arrow 25">
              <a:extLst>
                <a:ext uri="{FF2B5EF4-FFF2-40B4-BE49-F238E27FC236}">
                  <a16:creationId xmlns:a16="http://schemas.microsoft.com/office/drawing/2014/main" id="{905D91B5-C8BF-F148-9387-A9172F3FA1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89448" y="2633472"/>
              <a:ext cx="597408" cy="286512"/>
              <a:chOff x="5260848" y="2633472"/>
              <a:chExt cx="597408" cy="286512"/>
            </a:xfrm>
          </p:grpSpPr>
          <p:pic>
            <p:nvPicPr>
              <p:cNvPr id="35846" name="Right Arrow 25">
                <a:extLst>
                  <a:ext uri="{FF2B5EF4-FFF2-40B4-BE49-F238E27FC236}">
                    <a16:creationId xmlns:a16="http://schemas.microsoft.com/office/drawing/2014/main" id="{FF0FA95B-3658-1745-B248-F639DCBB9E05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0848" y="2633472"/>
                <a:ext cx="597408" cy="28651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</a:extLst>
            </p:spPr>
          </p:pic>
          <p:sp>
            <p:nvSpPr>
              <p:cNvPr id="35847" name="Text Box 7">
                <a:extLst>
                  <a:ext uri="{FF2B5EF4-FFF2-40B4-BE49-F238E27FC236}">
                    <a16:creationId xmlns:a16="http://schemas.microsoft.com/office/drawing/2014/main" id="{4E35DC1D-A483-4845-9683-9BE4B504B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5476875" y="2638425"/>
                <a:ext cx="171450" cy="22860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 altLang="en-US" sz="24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5848" name="Right Arrow 26">
              <a:extLst>
                <a:ext uri="{FF2B5EF4-FFF2-40B4-BE49-F238E27FC236}">
                  <a16:creationId xmlns:a16="http://schemas.microsoft.com/office/drawing/2014/main" id="{A5E042A3-EB45-6743-9592-E262DFB225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23048" y="2633472"/>
              <a:ext cx="597408" cy="286512"/>
              <a:chOff x="7394448" y="2633472"/>
              <a:chExt cx="597408" cy="286512"/>
            </a:xfrm>
          </p:grpSpPr>
          <p:pic>
            <p:nvPicPr>
              <p:cNvPr id="35849" name="Right Arrow 26">
                <a:extLst>
                  <a:ext uri="{FF2B5EF4-FFF2-40B4-BE49-F238E27FC236}">
                    <a16:creationId xmlns:a16="http://schemas.microsoft.com/office/drawing/2014/main" id="{0EC70059-6CB6-F143-B209-3AB56F32A871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94448" y="2633472"/>
                <a:ext cx="597408" cy="28651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</a:extLst>
            </p:spPr>
          </p:pic>
          <p:sp>
            <p:nvSpPr>
              <p:cNvPr id="35850" name="Text Box 10">
                <a:extLst>
                  <a:ext uri="{FF2B5EF4-FFF2-40B4-BE49-F238E27FC236}">
                    <a16:creationId xmlns:a16="http://schemas.microsoft.com/office/drawing/2014/main" id="{D7BBD58E-A242-984B-85C2-50B61866DA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7610475" y="2638425"/>
                <a:ext cx="171450" cy="22860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 altLang="en-US" sz="24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4" name="Round Diagonal Corner Rectangle 13">
            <a:extLst>
              <a:ext uri="{FF2B5EF4-FFF2-40B4-BE49-F238E27FC236}">
                <a16:creationId xmlns:a16="http://schemas.microsoft.com/office/drawing/2014/main" id="{A05E9344-399E-F843-AB1B-C04FD5AB4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026" y="1219200"/>
            <a:ext cx="4117975" cy="3733800"/>
          </a:xfrm>
          <a:custGeom>
            <a:avLst/>
            <a:gdLst>
              <a:gd name="T0" fmla="*/ 4343400 w 4343400"/>
              <a:gd name="T1" fmla="*/ 1866900 h 3733800"/>
              <a:gd name="T2" fmla="*/ 2171700 w 4343400"/>
              <a:gd name="T3" fmla="*/ 3733800 h 3733800"/>
              <a:gd name="T4" fmla="*/ 0 w 4343400"/>
              <a:gd name="T5" fmla="*/ 1866900 h 3733800"/>
              <a:gd name="T6" fmla="*/ 2171700 w 4343400"/>
              <a:gd name="T7" fmla="*/ 0 h 3733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82269 w 4343400"/>
              <a:gd name="T13" fmla="*/ 182269 h 3733800"/>
              <a:gd name="T14" fmla="*/ 4161131 w 4343400"/>
              <a:gd name="T15" fmla="*/ 3551531 h 3733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43400" h="3733800">
                <a:moveTo>
                  <a:pt x="622313" y="0"/>
                </a:moveTo>
                <a:lnTo>
                  <a:pt x="4343400" y="0"/>
                </a:lnTo>
                <a:lnTo>
                  <a:pt x="4343400" y="3111487"/>
                </a:lnTo>
                <a:cubicBezTo>
                  <a:pt x="4343400" y="3455180"/>
                  <a:pt x="4064780" y="3733800"/>
                  <a:pt x="3721087" y="3733800"/>
                </a:cubicBezTo>
                <a:lnTo>
                  <a:pt x="0" y="3733800"/>
                </a:lnTo>
                <a:lnTo>
                  <a:pt x="0" y="622313"/>
                </a:lnTo>
                <a:cubicBezTo>
                  <a:pt x="0" y="278619"/>
                  <a:pt x="278619" y="1"/>
                  <a:pt x="622313" y="1"/>
                </a:cubicBezTo>
                <a:cubicBezTo>
                  <a:pt x="622313" y="1"/>
                  <a:pt x="622313" y="1"/>
                  <a:pt x="622314" y="1"/>
                </a:cubicBezTo>
                <a:close/>
              </a:path>
            </a:pathLst>
          </a:custGeom>
          <a:noFill/>
          <a:ln w="571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2400">
              <a:solidFill>
                <a:schemeClr val="l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DB6724-743F-F947-8DAE-B889358CC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3528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361835-343E-0A40-BEBF-151396551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110038"/>
            <a:ext cx="768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</a:t>
            </a:r>
            <a:r>
              <a:rPr lang="en-US" altLang="en-US" sz="24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E2B786-D2C7-A74B-A678-3396754C3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6176" y="3352800"/>
            <a:ext cx="885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A01A7D-09F4-DE4E-8FF1-A18EC30F6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75" y="3343275"/>
            <a:ext cx="869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en-US" sz="24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1465F5-26BB-6E41-827E-BC42F489C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8414" y="4119563"/>
            <a:ext cx="860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MgO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5BB439-7189-B049-87EF-2058F5227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1" y="4114800"/>
            <a:ext cx="944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altLang="en-US" sz="24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E13C709-FCA2-7842-9ED8-426D15EB812D}"/>
              </a:ext>
            </a:extLst>
          </p:cNvPr>
          <p:cNvSpPr/>
          <p:nvPr/>
        </p:nvSpPr>
        <p:spPr>
          <a:xfrm>
            <a:off x="8229600" y="1295400"/>
            <a:ext cx="2438400" cy="1143000"/>
          </a:xfrm>
          <a:prstGeom prst="ellips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9626CD7-9832-FA49-AFF8-A94D7D9427E0}"/>
              </a:ext>
            </a:extLst>
          </p:cNvPr>
          <p:cNvSpPr/>
          <p:nvPr/>
        </p:nvSpPr>
        <p:spPr>
          <a:xfrm>
            <a:off x="5943600" y="1371600"/>
            <a:ext cx="2209800" cy="1219200"/>
          </a:xfrm>
          <a:prstGeom prst="ellips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6BF0A5A-A237-414A-90E8-20D698D3CAE7}"/>
              </a:ext>
            </a:extLst>
          </p:cNvPr>
          <p:cNvSpPr/>
          <p:nvPr/>
        </p:nvSpPr>
        <p:spPr>
          <a:xfrm>
            <a:off x="7065294" y="253165"/>
            <a:ext cx="2211012" cy="914229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35865" name="TextBox 14">
            <a:extLst>
              <a:ext uri="{FF2B5EF4-FFF2-40B4-BE49-F238E27FC236}">
                <a16:creationId xmlns:a16="http://schemas.microsoft.com/office/drawing/2014/main" id="{2247F438-FB32-2547-90C9-A77A20697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242888"/>
            <a:ext cx="2057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OXIT</a:t>
            </a:r>
          </a:p>
        </p:txBody>
      </p:sp>
      <p:sp>
        <p:nvSpPr>
          <p:cNvPr id="35866" name="TextBox 15">
            <a:extLst>
              <a:ext uri="{FF2B5EF4-FFF2-40B4-BE49-F238E27FC236}">
                <a16:creationId xmlns:a16="http://schemas.microsoft.com/office/drawing/2014/main" id="{66BE6139-428A-9247-AE83-6A8C43C48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828800"/>
            <a:ext cx="213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vi-VN" altLang="en-US" sz="32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67" name="TextBox 16">
            <a:extLst>
              <a:ext uri="{FF2B5EF4-FFF2-40B4-BE49-F238E27FC236}">
                <a16:creationId xmlns:a16="http://schemas.microsoft.com/office/drawing/2014/main" id="{C2785455-A278-1643-8AB3-6E93F61E9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1447801"/>
            <a:ext cx="2209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Oxit tạo bởi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phi kim</a:t>
            </a: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 và oxi</a:t>
            </a:r>
          </a:p>
        </p:txBody>
      </p:sp>
      <p:grpSp>
        <p:nvGrpSpPr>
          <p:cNvPr id="35868" name="Left-Up Arrow 20">
            <a:extLst>
              <a:ext uri="{FF2B5EF4-FFF2-40B4-BE49-F238E27FC236}">
                <a16:creationId xmlns:a16="http://schemas.microsoft.com/office/drawing/2014/main" id="{B73F5B72-41F2-8943-B178-31C751CE39B0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914400"/>
            <a:ext cx="965200" cy="533400"/>
            <a:chOff x="6102096" y="1036320"/>
            <a:chExt cx="1042416" cy="737616"/>
          </a:xfrm>
        </p:grpSpPr>
        <p:pic>
          <p:nvPicPr>
            <p:cNvPr id="35869" name="Left-Up Arrow 20">
              <a:extLst>
                <a:ext uri="{FF2B5EF4-FFF2-40B4-BE49-F238E27FC236}">
                  <a16:creationId xmlns:a16="http://schemas.microsoft.com/office/drawing/2014/main" id="{FC752C1E-DE68-C841-82E5-C9A1338740D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2096" y="1036320"/>
              <a:ext cx="1042416" cy="737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70" name="Text Box 31">
              <a:extLst>
                <a:ext uri="{FF2B5EF4-FFF2-40B4-BE49-F238E27FC236}">
                  <a16:creationId xmlns:a16="http://schemas.microsoft.com/office/drawing/2014/main" id="{B7BA23BF-EB79-5C4C-BECD-E800B9AD26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8197102">
              <a:off x="6555018" y="1310935"/>
              <a:ext cx="559594" cy="22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vi-VN" altLang="en-US" sz="24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5871" name="Rectangle 29">
            <a:extLst>
              <a:ext uri="{FF2B5EF4-FFF2-40B4-BE49-F238E27FC236}">
                <a16:creationId xmlns:a16="http://schemas.microsoft.com/office/drawing/2014/main" id="{59163C06-C567-8544-9FED-85153DD8E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3528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73" name="Rectangle 31">
            <a:extLst>
              <a:ext uri="{FF2B5EF4-FFF2-40B4-BE49-F238E27FC236}">
                <a16:creationId xmlns:a16="http://schemas.microsoft.com/office/drawing/2014/main" id="{9FC7955D-4E08-EB4A-B53D-418D0B080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250" y="4114800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</a:t>
            </a:r>
            <a:r>
              <a:rPr lang="en-US" altLang="en-US" sz="24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74" name="Rectangle 32">
            <a:extLst>
              <a:ext uri="{FF2B5EF4-FFF2-40B4-BE49-F238E27FC236}">
                <a16:creationId xmlns:a16="http://schemas.microsoft.com/office/drawing/2014/main" id="{73F6111B-C0D6-0E4D-8132-8995546A4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6176" y="3352800"/>
            <a:ext cx="96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24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76" name="Rectangle 34">
            <a:extLst>
              <a:ext uri="{FF2B5EF4-FFF2-40B4-BE49-F238E27FC236}">
                <a16:creationId xmlns:a16="http://schemas.microsoft.com/office/drawing/2014/main" id="{9E5B5A47-2FAC-6A49-9214-61B9F9CFA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352800"/>
            <a:ext cx="81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en-US" sz="24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77" name="Rectangle 35">
            <a:extLst>
              <a:ext uri="{FF2B5EF4-FFF2-40B4-BE49-F238E27FC236}">
                <a16:creationId xmlns:a16="http://schemas.microsoft.com/office/drawing/2014/main" id="{40BCE1D6-30CA-EA49-90C2-C15029372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1" y="4108450"/>
            <a:ext cx="911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MgO</a:t>
            </a:r>
            <a:r>
              <a:rPr lang="en-US" altLang="en-US" sz="24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78" name="Rectangle 36">
            <a:extLst>
              <a:ext uri="{FF2B5EF4-FFF2-40B4-BE49-F238E27FC236}">
                <a16:creationId xmlns:a16="http://schemas.microsoft.com/office/drawing/2014/main" id="{9D48159C-15C4-364C-9817-3AB45329F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1" y="4114800"/>
            <a:ext cx="1071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altLang="en-US" sz="24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b="1" baseline="-25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79" name="TextBox 38">
            <a:extLst>
              <a:ext uri="{FF2B5EF4-FFF2-40B4-BE49-F238E27FC236}">
                <a16:creationId xmlns:a16="http://schemas.microsoft.com/office/drawing/2014/main" id="{ED28C619-85E1-1644-BD25-881FD0312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524000"/>
            <a:ext cx="4114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0000FF"/>
                </a:solidFill>
              </a:rPr>
              <a:t>Dựa vào thành phần cấu tạo hoá học của oxit. Em hãy phân loại các oxit sau:</a:t>
            </a:r>
          </a:p>
        </p:txBody>
      </p:sp>
      <p:sp>
        <p:nvSpPr>
          <p:cNvPr id="35880" name="Rectangle 54">
            <a:extLst>
              <a:ext uri="{FF2B5EF4-FFF2-40B4-BE49-F238E27FC236}">
                <a16:creationId xmlns:a16="http://schemas.microsoft.com/office/drawing/2014/main" id="{D9405125-6F86-614A-AE0D-3EE66EBD1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539876"/>
            <a:ext cx="2209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Oxit tạo bởi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kim loại</a:t>
            </a: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 và oxi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55E1987-19DE-ED47-96C9-4A88749D6997}"/>
              </a:ext>
            </a:extLst>
          </p:cNvPr>
          <p:cNvSpPr txBox="1"/>
          <p:nvPr/>
        </p:nvSpPr>
        <p:spPr>
          <a:xfrm>
            <a:off x="1278658" y="323314"/>
            <a:ext cx="2036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II. </a:t>
            </a:r>
            <a:r>
              <a:rPr lang="en-US" sz="2800" b="1" dirty="0" err="1">
                <a:solidFill>
                  <a:srgbClr val="0070C0"/>
                </a:solidFill>
              </a:rPr>
              <a:t>Phân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loại</a:t>
            </a:r>
            <a:r>
              <a:rPr lang="en-US" sz="2800" b="1" dirty="0">
                <a:solidFill>
                  <a:srgbClr val="0070C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1954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5E-6 0.05509 C 5E-6 0.07917 0.04831 0.11019 0.08868 0.11019 L 0.17735 0.11019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5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-1.875E-6 0.06505 C -1.875E-6 0.09422 0.09206 0.13102 0.16745 0.13102 L 0.33555 0.13102 " pathEditMode="relative" rAng="0" ptsTypes="AA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65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3.75E-6 -0.06597 C 3.75E-6 -0.0956 0.07031 -0.13148 0.1289 -0.13148 L 0.25781 -0.13148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-6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301 L 0.50912 -0.0182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69" y="-1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31 0.01134 L -0.12331 0.12732 C -0.12331 0.1794 0.0319 0.24445 0.15847 0.24445 L 0.4418 0.24445 " pathEditMode="relative" rAng="0" ptsTypes="AA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55" y="11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23 0.00602 L 0.60521 0.0064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16" y="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>
            <a:extLst>
              <a:ext uri="{FF2B5EF4-FFF2-40B4-BE49-F238E27FC236}">
                <a16:creationId xmlns:a16="http://schemas.microsoft.com/office/drawing/2014/main" id="{566EAA92-2EAB-1444-BD30-36131215A5FC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2362200"/>
            <a:ext cx="4191000" cy="3683000"/>
            <a:chOff x="4800600" y="2667000"/>
            <a:chExt cx="4191000" cy="3962400"/>
          </a:xfrm>
        </p:grpSpPr>
        <p:sp>
          <p:nvSpPr>
            <p:cNvPr id="19" name="Round Diagonal Corner Rectangle 18">
              <a:extLst>
                <a:ext uri="{FF2B5EF4-FFF2-40B4-BE49-F238E27FC236}">
                  <a16:creationId xmlns:a16="http://schemas.microsoft.com/office/drawing/2014/main" id="{3777BD89-FBE3-314B-A6B4-D6FC3253A3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2971800"/>
              <a:ext cx="1981200" cy="3581400"/>
            </a:xfrm>
            <a:custGeom>
              <a:avLst/>
              <a:gdLst>
                <a:gd name="T0" fmla="*/ 1981200 w 1981200"/>
                <a:gd name="T1" fmla="*/ 1790700 h 3581400"/>
                <a:gd name="T2" fmla="*/ 990600 w 1981200"/>
                <a:gd name="T3" fmla="*/ 3581400 h 3581400"/>
                <a:gd name="T4" fmla="*/ 0 w 1981200"/>
                <a:gd name="T5" fmla="*/ 1790700 h 3581400"/>
                <a:gd name="T6" fmla="*/ 990600 w 1981200"/>
                <a:gd name="T7" fmla="*/ 0 h 35814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96714 w 1981200"/>
                <a:gd name="T13" fmla="*/ 96714 h 3581400"/>
                <a:gd name="T14" fmla="*/ 1884486 w 1981200"/>
                <a:gd name="T15" fmla="*/ 3484686 h 35814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81200" h="3581400">
                  <a:moveTo>
                    <a:pt x="330207" y="0"/>
                  </a:moveTo>
                  <a:lnTo>
                    <a:pt x="1981200" y="0"/>
                  </a:lnTo>
                  <a:lnTo>
                    <a:pt x="1981200" y="3251193"/>
                  </a:lnTo>
                  <a:cubicBezTo>
                    <a:pt x="1981200" y="3433561"/>
                    <a:pt x="1833361" y="3581400"/>
                    <a:pt x="1650993" y="3581400"/>
                  </a:cubicBezTo>
                  <a:lnTo>
                    <a:pt x="0" y="3581400"/>
                  </a:lnTo>
                  <a:lnTo>
                    <a:pt x="0" y="330207"/>
                  </a:lnTo>
                  <a:cubicBezTo>
                    <a:pt x="0" y="147838"/>
                    <a:pt x="147838" y="0"/>
                    <a:pt x="330207" y="0"/>
                  </a:cubicBezTo>
                  <a:cubicBezTo>
                    <a:pt x="330207" y="0"/>
                    <a:pt x="330207" y="0"/>
                    <a:pt x="330208" y="0"/>
                  </a:cubicBezTo>
                  <a:close/>
                </a:path>
              </a:pathLst>
            </a:custGeom>
            <a:noFill/>
            <a:ln w="28575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chemeClr val="lt1"/>
                </a:solidFill>
              </a:endParaRPr>
            </a:p>
          </p:txBody>
        </p:sp>
        <p:sp>
          <p:nvSpPr>
            <p:cNvPr id="18" name="Round Diagonal Corner Rectangle 17">
              <a:extLst>
                <a:ext uri="{FF2B5EF4-FFF2-40B4-BE49-F238E27FC236}">
                  <a16:creationId xmlns:a16="http://schemas.microsoft.com/office/drawing/2014/main" id="{7C29E8E5-F184-8E4F-9213-63CDC7BCF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2971800"/>
              <a:ext cx="1981200" cy="3657600"/>
            </a:xfrm>
            <a:custGeom>
              <a:avLst/>
              <a:gdLst>
                <a:gd name="T0" fmla="*/ 1981200 w 1981200"/>
                <a:gd name="T1" fmla="*/ 1828800 h 3657600"/>
                <a:gd name="T2" fmla="*/ 990600 w 1981200"/>
                <a:gd name="T3" fmla="*/ 3657600 h 3657600"/>
                <a:gd name="T4" fmla="*/ 0 w 1981200"/>
                <a:gd name="T5" fmla="*/ 1828800 h 3657600"/>
                <a:gd name="T6" fmla="*/ 990600 w 1981200"/>
                <a:gd name="T7" fmla="*/ 0 h 36576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96714 w 1981200"/>
                <a:gd name="T13" fmla="*/ 96714 h 3657600"/>
                <a:gd name="T14" fmla="*/ 1884486 w 1981200"/>
                <a:gd name="T15" fmla="*/ 3560886 h 3657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81200" h="3657600">
                  <a:moveTo>
                    <a:pt x="330207" y="0"/>
                  </a:moveTo>
                  <a:lnTo>
                    <a:pt x="1981200" y="0"/>
                  </a:lnTo>
                  <a:lnTo>
                    <a:pt x="1981200" y="3327393"/>
                  </a:lnTo>
                  <a:cubicBezTo>
                    <a:pt x="1981200" y="3509761"/>
                    <a:pt x="1833361" y="3657600"/>
                    <a:pt x="1650993" y="3657600"/>
                  </a:cubicBezTo>
                  <a:lnTo>
                    <a:pt x="0" y="3657600"/>
                  </a:lnTo>
                  <a:lnTo>
                    <a:pt x="0" y="330207"/>
                  </a:lnTo>
                  <a:cubicBezTo>
                    <a:pt x="0" y="147838"/>
                    <a:pt x="147838" y="0"/>
                    <a:pt x="330207" y="0"/>
                  </a:cubicBezTo>
                  <a:cubicBezTo>
                    <a:pt x="330207" y="0"/>
                    <a:pt x="330207" y="0"/>
                    <a:pt x="330208" y="0"/>
                  </a:cubicBezTo>
                  <a:close/>
                </a:path>
              </a:pathLst>
            </a:custGeom>
            <a:noFill/>
            <a:ln w="28575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schemeClr val="lt1"/>
                </a:solidFill>
              </a:endParaRPr>
            </a:p>
          </p:txBody>
        </p:sp>
        <p:grpSp>
          <p:nvGrpSpPr>
            <p:cNvPr id="66567" name="Right Arrow 25">
              <a:extLst>
                <a:ext uri="{FF2B5EF4-FFF2-40B4-BE49-F238E27FC236}">
                  <a16:creationId xmlns:a16="http://schemas.microsoft.com/office/drawing/2014/main" id="{FAF02C5A-6861-4F44-9CDD-B0C5423BC4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89448" y="2633472"/>
              <a:ext cx="597408" cy="286512"/>
              <a:chOff x="5260848" y="2633472"/>
              <a:chExt cx="597408" cy="286512"/>
            </a:xfrm>
          </p:grpSpPr>
          <p:pic>
            <p:nvPicPr>
              <p:cNvPr id="66568" name="Right Arrow 25">
                <a:extLst>
                  <a:ext uri="{FF2B5EF4-FFF2-40B4-BE49-F238E27FC236}">
                    <a16:creationId xmlns:a16="http://schemas.microsoft.com/office/drawing/2014/main" id="{C4EF52E6-8427-684D-9A3A-5A3A6150338D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0848" y="2633472"/>
                <a:ext cx="597408" cy="28651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</a:extLst>
            </p:spPr>
          </p:pic>
          <p:sp>
            <p:nvSpPr>
              <p:cNvPr id="66569" name="Text Box 7">
                <a:extLst>
                  <a:ext uri="{FF2B5EF4-FFF2-40B4-BE49-F238E27FC236}">
                    <a16:creationId xmlns:a16="http://schemas.microsoft.com/office/drawing/2014/main" id="{ED433BC1-2F5E-EB4B-B2F8-C886CB512B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5476875" y="2638425"/>
                <a:ext cx="171450" cy="22860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 altLang="en-US" sz="24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66570" name="Right Arrow 26">
              <a:extLst>
                <a:ext uri="{FF2B5EF4-FFF2-40B4-BE49-F238E27FC236}">
                  <a16:creationId xmlns:a16="http://schemas.microsoft.com/office/drawing/2014/main" id="{9C4384CF-9F1E-5043-9B97-C5005955D4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23048" y="2633472"/>
              <a:ext cx="597408" cy="286512"/>
              <a:chOff x="7394448" y="2633472"/>
              <a:chExt cx="597408" cy="286512"/>
            </a:xfrm>
          </p:grpSpPr>
          <p:pic>
            <p:nvPicPr>
              <p:cNvPr id="66571" name="Right Arrow 26">
                <a:extLst>
                  <a:ext uri="{FF2B5EF4-FFF2-40B4-BE49-F238E27FC236}">
                    <a16:creationId xmlns:a16="http://schemas.microsoft.com/office/drawing/2014/main" id="{A12A9DE9-995C-554D-A2F4-2E0BCB2D4771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94448" y="2633472"/>
                <a:ext cx="597408" cy="28651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</a:extLst>
            </p:spPr>
          </p:pic>
          <p:sp>
            <p:nvSpPr>
              <p:cNvPr id="66572" name="Text Box 10">
                <a:extLst>
                  <a:ext uri="{FF2B5EF4-FFF2-40B4-BE49-F238E27FC236}">
                    <a16:creationId xmlns:a16="http://schemas.microsoft.com/office/drawing/2014/main" id="{088DC636-B891-F04B-B188-E8CC6214FE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7610475" y="2638425"/>
                <a:ext cx="171450" cy="22860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 altLang="en-US" sz="24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66573" name="Rectangle 54">
            <a:extLst>
              <a:ext uri="{FF2B5EF4-FFF2-40B4-BE49-F238E27FC236}">
                <a16:creationId xmlns:a16="http://schemas.microsoft.com/office/drawing/2014/main" id="{E462D813-1CDD-A54E-83D4-7D669019C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1295401"/>
            <a:ext cx="2209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Oxit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bởi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oxi</a:t>
            </a:r>
            <a:endParaRPr lang="en-US" altLang="en-US" sz="24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74" name="TextBox 16">
            <a:extLst>
              <a:ext uri="{FF2B5EF4-FFF2-40B4-BE49-F238E27FC236}">
                <a16:creationId xmlns:a16="http://schemas.microsoft.com/office/drawing/2014/main" id="{2FD8231C-48E4-E343-8298-DC378BCFA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295401"/>
            <a:ext cx="2209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Oxit tạo bởi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phi kim</a:t>
            </a:r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 và oxi</a:t>
            </a:r>
          </a:p>
        </p:txBody>
      </p:sp>
      <p:sp>
        <p:nvSpPr>
          <p:cNvPr id="66575" name="TextBox 14">
            <a:extLst>
              <a:ext uri="{FF2B5EF4-FFF2-40B4-BE49-F238E27FC236}">
                <a16:creationId xmlns:a16="http://schemas.microsoft.com/office/drawing/2014/main" id="{F2FE0EB6-ABB4-FF48-B5B9-2F37CA3C3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28601"/>
            <a:ext cx="2057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OXIT</a:t>
            </a:r>
          </a:p>
        </p:txBody>
      </p:sp>
      <p:grpSp>
        <p:nvGrpSpPr>
          <p:cNvPr id="66576" name="Left-Up Arrow 20">
            <a:extLst>
              <a:ext uri="{FF2B5EF4-FFF2-40B4-BE49-F238E27FC236}">
                <a16:creationId xmlns:a16="http://schemas.microsoft.com/office/drawing/2014/main" id="{C5E24785-0E30-3E41-A78E-9BFB93C213F0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914400"/>
            <a:ext cx="965200" cy="533400"/>
            <a:chOff x="6102096" y="1036320"/>
            <a:chExt cx="1042416" cy="737616"/>
          </a:xfrm>
        </p:grpSpPr>
        <p:pic>
          <p:nvPicPr>
            <p:cNvPr id="66577" name="Left-Up Arrow 20">
              <a:extLst>
                <a:ext uri="{FF2B5EF4-FFF2-40B4-BE49-F238E27FC236}">
                  <a16:creationId xmlns:a16="http://schemas.microsoft.com/office/drawing/2014/main" id="{9EA7DF9C-3A3B-5E47-BE25-28BE5EA2F76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2096" y="1036320"/>
              <a:ext cx="1042416" cy="737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78" name="Text Box 31">
              <a:extLst>
                <a:ext uri="{FF2B5EF4-FFF2-40B4-BE49-F238E27FC236}">
                  <a16:creationId xmlns:a16="http://schemas.microsoft.com/office/drawing/2014/main" id="{B5506E6B-3854-2842-89DF-A5F8033859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8197102">
              <a:off x="6555018" y="1310935"/>
              <a:ext cx="559594" cy="22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vi-VN" altLang="en-US" sz="24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66579" name="Rectangle 29">
            <a:extLst>
              <a:ext uri="{FF2B5EF4-FFF2-40B4-BE49-F238E27FC236}">
                <a16:creationId xmlns:a16="http://schemas.microsoft.com/office/drawing/2014/main" id="{46E1441D-6C13-8B46-AE33-D237824BC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200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80" name="Rectangle 36">
            <a:extLst>
              <a:ext uri="{FF2B5EF4-FFF2-40B4-BE49-F238E27FC236}">
                <a16:creationId xmlns:a16="http://schemas.microsoft.com/office/drawing/2014/main" id="{FC58B4DA-141D-7E48-9BAB-46DE0B64C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1" y="4038600"/>
            <a:ext cx="1071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altLang="en-US" sz="24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b="1" baseline="-25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81" name="Rectangle 35">
            <a:extLst>
              <a:ext uri="{FF2B5EF4-FFF2-40B4-BE49-F238E27FC236}">
                <a16:creationId xmlns:a16="http://schemas.microsoft.com/office/drawing/2014/main" id="{A901382D-1752-0C46-843D-DDD31E452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1" y="4953000"/>
            <a:ext cx="911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MgO</a:t>
            </a:r>
            <a:r>
              <a:rPr lang="en-US" altLang="en-US" sz="24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82" name="Rectangle 34">
            <a:extLst>
              <a:ext uri="{FF2B5EF4-FFF2-40B4-BE49-F238E27FC236}">
                <a16:creationId xmlns:a16="http://schemas.microsoft.com/office/drawing/2014/main" id="{8FC0B0DE-8A52-F643-82EE-2034330E7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200400"/>
            <a:ext cx="81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en-US" sz="24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83" name="Rectangle 32">
            <a:extLst>
              <a:ext uri="{FF2B5EF4-FFF2-40B4-BE49-F238E27FC236}">
                <a16:creationId xmlns:a16="http://schemas.microsoft.com/office/drawing/2014/main" id="{E636E20C-9624-8345-95C3-4625B192C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1" y="4191000"/>
            <a:ext cx="96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24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84" name="Rectangle 31">
            <a:extLst>
              <a:ext uri="{FF2B5EF4-FFF2-40B4-BE49-F238E27FC236}">
                <a16:creationId xmlns:a16="http://schemas.microsoft.com/office/drawing/2014/main" id="{7BD0F4CC-8403-094B-A53A-C8B2231F5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953000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</a:t>
            </a:r>
            <a:r>
              <a:rPr lang="en-US" altLang="en-US" sz="24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709AD2-20CB-F54E-A2B6-3E2B15491131}"/>
              </a:ext>
            </a:extLst>
          </p:cNvPr>
          <p:cNvSpPr txBox="1"/>
          <p:nvPr/>
        </p:nvSpPr>
        <p:spPr>
          <a:xfrm>
            <a:off x="3728002" y="6104342"/>
            <a:ext cx="1584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</a:rPr>
              <a:t>Oxit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bazo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81A36C-7D28-DE43-8D45-BFD99E12F264}"/>
              </a:ext>
            </a:extLst>
          </p:cNvPr>
          <p:cNvSpPr txBox="1"/>
          <p:nvPr/>
        </p:nvSpPr>
        <p:spPr>
          <a:xfrm>
            <a:off x="5910508" y="6114239"/>
            <a:ext cx="1436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</a:rPr>
              <a:t>Oxit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axit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35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64C8854-701F-F54B-BAF9-DCC3BB06C7CD}"/>
              </a:ext>
            </a:extLst>
          </p:cNvPr>
          <p:cNvSpPr txBox="1"/>
          <p:nvPr/>
        </p:nvSpPr>
        <p:spPr>
          <a:xfrm>
            <a:off x="838200" y="708642"/>
            <a:ext cx="2036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II. </a:t>
            </a:r>
            <a:r>
              <a:rPr lang="en-US" sz="2800" b="1" dirty="0" err="1">
                <a:solidFill>
                  <a:srgbClr val="0070C0"/>
                </a:solidFill>
              </a:rPr>
              <a:t>Phân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loại</a:t>
            </a:r>
            <a:r>
              <a:rPr lang="en-US" sz="28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7FECEB-B24B-2D40-9529-1ABA497A2288}"/>
              </a:ext>
            </a:extLst>
          </p:cNvPr>
          <p:cNvSpPr txBox="1"/>
          <p:nvPr/>
        </p:nvSpPr>
        <p:spPr>
          <a:xfrm>
            <a:off x="1205346" y="1231862"/>
            <a:ext cx="2043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1.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Oxit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bazo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92FD0C-B2BC-4342-BAB1-7E6B5DC4BBA6}"/>
              </a:ext>
            </a:extLst>
          </p:cNvPr>
          <p:cNvSpPr/>
          <p:nvPr/>
        </p:nvSpPr>
        <p:spPr>
          <a:xfrm>
            <a:off x="1626703" y="1755082"/>
            <a:ext cx="9970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a. </a:t>
            </a:r>
            <a:r>
              <a:rPr lang="en-US" sz="2800" b="1" dirty="0" err="1"/>
              <a:t>Định</a:t>
            </a:r>
            <a:r>
              <a:rPr lang="en-US" sz="2800" b="1" dirty="0"/>
              <a:t> </a:t>
            </a:r>
            <a:r>
              <a:rPr lang="en-US" sz="2800" b="1" dirty="0" err="1"/>
              <a:t>nghĩa</a:t>
            </a:r>
            <a:r>
              <a:rPr lang="en-US" sz="2800" b="1" dirty="0"/>
              <a:t>: </a:t>
            </a:r>
            <a:r>
              <a:rPr lang="en-US" altLang="en-US" sz="2800" dirty="0" err="1">
                <a:latin typeface="Arial" panose="020B0604020202020204" pitchFamily="34" charset="0"/>
              </a:rPr>
              <a:t>Là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oxit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của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kim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loại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và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tương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ứng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với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một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bazơ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EBDF83-69CF-8947-8B5B-8A86B86CB3D7}"/>
              </a:ext>
            </a:extLst>
          </p:cNvPr>
          <p:cNvSpPr/>
          <p:nvPr/>
        </p:nvSpPr>
        <p:spPr>
          <a:xfrm>
            <a:off x="1626703" y="2278302"/>
            <a:ext cx="6601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b. </a:t>
            </a:r>
            <a:r>
              <a:rPr lang="en-US" sz="2800" b="1" dirty="0" err="1"/>
              <a:t>Đọc</a:t>
            </a:r>
            <a:r>
              <a:rPr lang="en-US" sz="2800" b="1" dirty="0"/>
              <a:t> </a:t>
            </a:r>
            <a:r>
              <a:rPr lang="en-US" sz="2800" b="1" dirty="0" err="1"/>
              <a:t>tên</a:t>
            </a:r>
            <a:r>
              <a:rPr lang="en-US" sz="2800" b="1" dirty="0"/>
              <a:t>: </a:t>
            </a:r>
            <a:r>
              <a:rPr lang="en-US" altLang="en-US" sz="2800" dirty="0" err="1">
                <a:latin typeface="Arial" panose="020B0604020202020204" pitchFamily="34" charset="0"/>
              </a:rPr>
              <a:t>Tên</a:t>
            </a:r>
            <a:r>
              <a:rPr lang="en-US" altLang="en-US" sz="2800" dirty="0">
                <a:latin typeface="Arial" panose="020B0604020202020204" pitchFamily="34" charset="0"/>
              </a:rPr>
              <a:t> KL </a:t>
            </a:r>
            <a:r>
              <a:rPr lang="en-US" altLang="en-US" sz="2800" dirty="0">
                <a:solidFill>
                  <a:srgbClr val="C00000"/>
                </a:solidFill>
                <a:latin typeface="Arial" panose="020B0604020202020204" pitchFamily="34" charset="0"/>
              </a:rPr>
              <a:t>(Fe, Cu: </a:t>
            </a:r>
            <a:r>
              <a:rPr lang="en-US" altLang="en-US" sz="2800" dirty="0" err="1">
                <a:solidFill>
                  <a:srgbClr val="C00000"/>
                </a:solidFill>
                <a:latin typeface="Arial" panose="020B0604020202020204" pitchFamily="34" charset="0"/>
              </a:rPr>
              <a:t>hoá</a:t>
            </a:r>
            <a:r>
              <a:rPr lang="en-US" altLang="en-US" sz="28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Arial" panose="020B0604020202020204" pitchFamily="34" charset="0"/>
              </a:rPr>
              <a:t>trị</a:t>
            </a:r>
            <a:r>
              <a:rPr lang="en-US" altLang="en-US" sz="2800" dirty="0">
                <a:solidFill>
                  <a:srgbClr val="C00000"/>
                </a:solidFill>
                <a:latin typeface="Arial" panose="020B0604020202020204" pitchFamily="34" charset="0"/>
              </a:rPr>
              <a:t>) </a:t>
            </a:r>
            <a:r>
              <a:rPr lang="en-US" altLang="en-US" sz="2800" dirty="0">
                <a:latin typeface="Arial" panose="020B0604020202020204" pitchFamily="34" charset="0"/>
              </a:rPr>
              <a:t>+ </a:t>
            </a:r>
            <a:r>
              <a:rPr lang="en-US" altLang="en-US" sz="2800" dirty="0" err="1">
                <a:latin typeface="Arial" panose="020B0604020202020204" pitchFamily="34" charset="0"/>
              </a:rPr>
              <a:t>oxit</a:t>
            </a:r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66D1CA-D573-F346-88E2-B40B4EC8D7AA}"/>
              </a:ext>
            </a:extLst>
          </p:cNvPr>
          <p:cNvSpPr/>
          <p:nvPr/>
        </p:nvSpPr>
        <p:spPr>
          <a:xfrm>
            <a:off x="576415" y="2801522"/>
            <a:ext cx="10502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 err="1"/>
              <a:t>Ví</a:t>
            </a:r>
            <a:r>
              <a:rPr lang="en-US" sz="2800" u="sng" dirty="0"/>
              <a:t> </a:t>
            </a:r>
            <a:r>
              <a:rPr lang="en-US" sz="2800" u="sng" dirty="0" err="1"/>
              <a:t>dụ</a:t>
            </a:r>
            <a:r>
              <a:rPr lang="en-US" sz="2800" u="sng" dirty="0"/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6E2F32-1BA8-984D-98F5-0F9CB89C8EBE}"/>
              </a:ext>
            </a:extLst>
          </p:cNvPr>
          <p:cNvSpPr txBox="1"/>
          <p:nvPr/>
        </p:nvSpPr>
        <p:spPr>
          <a:xfrm>
            <a:off x="1870983" y="2881048"/>
            <a:ext cx="1003352" cy="3903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K</a:t>
            </a:r>
            <a:r>
              <a:rPr lang="en-US" sz="2800" baseline="-25000" dirty="0"/>
              <a:t>2</a:t>
            </a:r>
            <a:r>
              <a:rPr lang="en-US" sz="2800" dirty="0"/>
              <a:t>O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Na</a:t>
            </a:r>
            <a:r>
              <a:rPr lang="en-US" sz="2800" baseline="-25000" dirty="0"/>
              <a:t>2</a:t>
            </a:r>
            <a:r>
              <a:rPr lang="en-US" sz="2800" dirty="0"/>
              <a:t>O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Al</a:t>
            </a:r>
            <a:r>
              <a:rPr lang="en-US" sz="2800" baseline="-25000" dirty="0"/>
              <a:t>2</a:t>
            </a:r>
            <a:r>
              <a:rPr lang="en-US" sz="2800" dirty="0"/>
              <a:t>O</a:t>
            </a:r>
            <a:r>
              <a:rPr lang="en-US" sz="2800" baseline="-25000" dirty="0"/>
              <a:t>3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FeO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Fe</a:t>
            </a:r>
            <a:r>
              <a:rPr lang="en-US" sz="2800" baseline="-25000" dirty="0"/>
              <a:t>2</a:t>
            </a:r>
            <a:r>
              <a:rPr lang="en-US" sz="2800" dirty="0"/>
              <a:t>O</a:t>
            </a:r>
            <a:r>
              <a:rPr lang="en-US" sz="2800" baseline="-25000" dirty="0"/>
              <a:t>3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CuO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301688-5DED-3741-902B-3D10F7234FCF}"/>
              </a:ext>
            </a:extLst>
          </p:cNvPr>
          <p:cNvSpPr txBox="1"/>
          <p:nvPr/>
        </p:nvSpPr>
        <p:spPr>
          <a:xfrm>
            <a:off x="3118615" y="2881048"/>
            <a:ext cx="2056397" cy="3903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Kali </a:t>
            </a:r>
            <a:r>
              <a:rPr lang="en-US" sz="2800" dirty="0" err="1"/>
              <a:t>oxit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Natri</a:t>
            </a:r>
            <a:r>
              <a:rPr lang="en-US" sz="2800" dirty="0"/>
              <a:t> </a:t>
            </a:r>
            <a:r>
              <a:rPr lang="en-US" sz="2800" dirty="0" err="1"/>
              <a:t>oxit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Nhôm</a:t>
            </a:r>
            <a:r>
              <a:rPr lang="en-US" sz="2800" dirty="0"/>
              <a:t> </a:t>
            </a:r>
            <a:r>
              <a:rPr lang="en-US" sz="2800" dirty="0" err="1"/>
              <a:t>oxit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Sắt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C00000"/>
                </a:solidFill>
              </a:rPr>
              <a:t>(II) </a:t>
            </a:r>
            <a:r>
              <a:rPr lang="en-US" sz="2800" dirty="0" err="1"/>
              <a:t>oxit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Sắt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C00000"/>
                </a:solidFill>
              </a:rPr>
              <a:t>(III) </a:t>
            </a:r>
            <a:r>
              <a:rPr lang="en-US" sz="2800" dirty="0" err="1"/>
              <a:t>oxit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C00000"/>
                </a:solidFill>
              </a:rPr>
              <a:t>(II) </a:t>
            </a:r>
            <a:r>
              <a:rPr lang="en-US" sz="2800" dirty="0" err="1"/>
              <a:t>oxit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C0E648-7528-F048-9E97-5D6D2CC6440F}"/>
              </a:ext>
            </a:extLst>
          </p:cNvPr>
          <p:cNvSpPr txBox="1"/>
          <p:nvPr/>
        </p:nvSpPr>
        <p:spPr>
          <a:xfrm>
            <a:off x="9947563" y="346473"/>
            <a:ext cx="1385454" cy="1247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✍️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5C5D9E-ECF5-B345-A5FB-463D79A45FF0}"/>
              </a:ext>
            </a:extLst>
          </p:cNvPr>
          <p:cNvSpPr/>
          <p:nvPr/>
        </p:nvSpPr>
        <p:spPr>
          <a:xfrm>
            <a:off x="3366655" y="2278302"/>
            <a:ext cx="4861471" cy="60274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2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64C8854-701F-F54B-BAF9-DCC3BB06C7CD}"/>
              </a:ext>
            </a:extLst>
          </p:cNvPr>
          <p:cNvSpPr txBox="1"/>
          <p:nvPr/>
        </p:nvSpPr>
        <p:spPr>
          <a:xfrm>
            <a:off x="838200" y="708642"/>
            <a:ext cx="2036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II. </a:t>
            </a:r>
            <a:r>
              <a:rPr lang="en-US" sz="2800" b="1" dirty="0" err="1">
                <a:solidFill>
                  <a:srgbClr val="0070C0"/>
                </a:solidFill>
              </a:rPr>
              <a:t>Phân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loại</a:t>
            </a:r>
            <a:r>
              <a:rPr lang="en-US" sz="28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7FECEB-B24B-2D40-9529-1ABA497A2288}"/>
              </a:ext>
            </a:extLst>
          </p:cNvPr>
          <p:cNvSpPr txBox="1"/>
          <p:nvPr/>
        </p:nvSpPr>
        <p:spPr>
          <a:xfrm>
            <a:off x="1205346" y="1231862"/>
            <a:ext cx="1896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Oxit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axit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92FD0C-B2BC-4342-BAB1-7E6B5DC4BBA6}"/>
              </a:ext>
            </a:extLst>
          </p:cNvPr>
          <p:cNvSpPr/>
          <p:nvPr/>
        </p:nvSpPr>
        <p:spPr>
          <a:xfrm>
            <a:off x="1205346" y="1673556"/>
            <a:ext cx="1082860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a. </a:t>
            </a:r>
            <a:r>
              <a:rPr lang="en-US" sz="2800" b="1" dirty="0" err="1"/>
              <a:t>Định</a:t>
            </a:r>
            <a:r>
              <a:rPr lang="en-US" sz="2800" b="1" dirty="0"/>
              <a:t> </a:t>
            </a:r>
            <a:r>
              <a:rPr lang="en-US" sz="2800" b="1" dirty="0" err="1"/>
              <a:t>nghĩa</a:t>
            </a:r>
            <a:r>
              <a:rPr lang="en-US" sz="2800" b="1" dirty="0"/>
              <a:t>: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Thường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là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oxit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của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phi </a:t>
            </a:r>
            <a:r>
              <a:rPr lang="en-US" altLang="en-US" sz="2800" dirty="0" err="1">
                <a:solidFill>
                  <a:srgbClr val="0000FF"/>
                </a:solidFill>
                <a:latin typeface="Arial" panose="020B0604020202020204" pitchFamily="34" charset="0"/>
              </a:rPr>
              <a:t>kim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và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tương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ứng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với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một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Arial" panose="020B0604020202020204" pitchFamily="34" charset="0"/>
              </a:rPr>
              <a:t>axit</a:t>
            </a:r>
            <a:endParaRPr lang="vi-VN" altLang="en-US" sz="2800" dirty="0">
              <a:solidFill>
                <a:srgbClr val="0000FF"/>
              </a:solidFill>
            </a:endParaRPr>
          </a:p>
          <a:p>
            <a:endParaRPr lang="en-US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EBDF83-69CF-8947-8B5B-8A86B86CB3D7}"/>
              </a:ext>
            </a:extLst>
          </p:cNvPr>
          <p:cNvSpPr/>
          <p:nvPr/>
        </p:nvSpPr>
        <p:spPr>
          <a:xfrm>
            <a:off x="1205346" y="2231136"/>
            <a:ext cx="8755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b. </a:t>
            </a:r>
            <a:r>
              <a:rPr lang="en-US" sz="2800" b="1" dirty="0" err="1"/>
              <a:t>Đọc</a:t>
            </a:r>
            <a:r>
              <a:rPr lang="en-US" sz="2800" b="1" dirty="0"/>
              <a:t> </a:t>
            </a:r>
            <a:r>
              <a:rPr lang="en-US" sz="2800" b="1" dirty="0" err="1"/>
              <a:t>tên</a:t>
            </a:r>
            <a:r>
              <a:rPr lang="en-US" sz="2800" b="1" dirty="0"/>
              <a:t>: </a:t>
            </a:r>
            <a:r>
              <a:rPr lang="en-US" altLang="en-US" sz="2800" dirty="0" err="1">
                <a:latin typeface="Arial" panose="020B0604020202020204" pitchFamily="34" charset="0"/>
              </a:rPr>
              <a:t>số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lượng</a:t>
            </a:r>
            <a:r>
              <a:rPr lang="en-US" altLang="en-US" sz="2800" dirty="0">
                <a:latin typeface="Arial" panose="020B0604020202020204" pitchFamily="34" charset="0"/>
              </a:rPr>
              <a:t> PK + </a:t>
            </a:r>
            <a:r>
              <a:rPr lang="en-US" altLang="en-US" sz="2800" dirty="0" err="1">
                <a:latin typeface="Arial" panose="020B0604020202020204" pitchFamily="34" charset="0"/>
              </a:rPr>
              <a:t>tên</a:t>
            </a:r>
            <a:r>
              <a:rPr lang="en-US" altLang="en-US" sz="2800" dirty="0">
                <a:latin typeface="Arial" panose="020B0604020202020204" pitchFamily="34" charset="0"/>
              </a:rPr>
              <a:t> PK + </a:t>
            </a:r>
            <a:r>
              <a:rPr lang="en-US" altLang="en-US" sz="2800" dirty="0" err="1">
                <a:latin typeface="Arial" panose="020B0604020202020204" pitchFamily="34" charset="0"/>
              </a:rPr>
              <a:t>số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lượng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oxi</a:t>
            </a:r>
            <a:r>
              <a:rPr lang="en-US" altLang="en-US" sz="2800" dirty="0">
                <a:latin typeface="Arial" panose="020B0604020202020204" pitchFamily="34" charset="0"/>
              </a:rPr>
              <a:t> + </a:t>
            </a:r>
            <a:r>
              <a:rPr lang="en-US" altLang="en-US" sz="2800" dirty="0" err="1">
                <a:latin typeface="Arial" panose="020B0604020202020204" pitchFamily="34" charset="0"/>
              </a:rPr>
              <a:t>oxit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C0E648-7528-F048-9E97-5D6D2CC6440F}"/>
              </a:ext>
            </a:extLst>
          </p:cNvPr>
          <p:cNvSpPr txBox="1"/>
          <p:nvPr/>
        </p:nvSpPr>
        <p:spPr>
          <a:xfrm>
            <a:off x="9947563" y="346473"/>
            <a:ext cx="1385454" cy="1247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✍️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3A8532-490C-A641-B9BB-31D769B3A919}"/>
              </a:ext>
            </a:extLst>
          </p:cNvPr>
          <p:cNvSpPr txBox="1"/>
          <p:nvPr/>
        </p:nvSpPr>
        <p:spPr>
          <a:xfrm>
            <a:off x="1205346" y="2884691"/>
            <a:ext cx="6564618" cy="114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: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1: mono         2: </a:t>
            </a:r>
            <a:r>
              <a:rPr lang="en-US" sz="2400" dirty="0" err="1"/>
              <a:t>đi</a:t>
            </a:r>
            <a:r>
              <a:rPr lang="en-US" sz="2400" dirty="0"/>
              <a:t>         3: tri        4: tetra       5: </a:t>
            </a:r>
            <a:r>
              <a:rPr lang="en-US" sz="2400" dirty="0" err="1"/>
              <a:t>penta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306915-5FCE-4041-B385-E9511EA5CA18}"/>
              </a:ext>
            </a:extLst>
          </p:cNvPr>
          <p:cNvSpPr txBox="1"/>
          <p:nvPr/>
        </p:nvSpPr>
        <p:spPr>
          <a:xfrm>
            <a:off x="3102019" y="2700025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(1: </a:t>
            </a:r>
            <a:r>
              <a:rPr lang="en-US" dirty="0" err="1"/>
              <a:t>bỏ</a:t>
            </a:r>
            <a:r>
              <a:rPr lang="en-US" dirty="0"/>
              <a:t> qua)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59EA4A-2717-0846-977F-4A57FA2927F0}"/>
              </a:ext>
            </a:extLst>
          </p:cNvPr>
          <p:cNvSpPr txBox="1"/>
          <p:nvPr/>
        </p:nvSpPr>
        <p:spPr>
          <a:xfrm>
            <a:off x="1205346" y="3987930"/>
            <a:ext cx="973343" cy="2251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Ví</a:t>
            </a:r>
            <a:r>
              <a:rPr lang="en-US" sz="2400" dirty="0"/>
              <a:t> </a:t>
            </a:r>
            <a:r>
              <a:rPr lang="en-US" sz="2400" dirty="0" err="1"/>
              <a:t>dụ</a:t>
            </a:r>
            <a:r>
              <a:rPr lang="en-US" sz="2400" dirty="0"/>
              <a:t>: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CO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SO</a:t>
            </a:r>
            <a:r>
              <a:rPr lang="en-US" sz="2400" baseline="-25000" dirty="0"/>
              <a:t>2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P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0A2C56-CEBD-AB42-A315-658B40C961B9}"/>
              </a:ext>
            </a:extLst>
          </p:cNvPr>
          <p:cNvSpPr txBox="1"/>
          <p:nvPr/>
        </p:nvSpPr>
        <p:spPr>
          <a:xfrm>
            <a:off x="2387663" y="3987929"/>
            <a:ext cx="2773516" cy="2251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Cacbon</a:t>
            </a:r>
            <a:r>
              <a:rPr lang="en-US" sz="2400" dirty="0"/>
              <a:t> </a:t>
            </a:r>
            <a:r>
              <a:rPr lang="en-US" sz="2400" dirty="0" err="1"/>
              <a:t>monooxit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Lưu</a:t>
            </a:r>
            <a:r>
              <a:rPr lang="en-US" sz="2400" dirty="0"/>
              <a:t> </a:t>
            </a:r>
            <a:r>
              <a:rPr lang="en-US" sz="2400" dirty="0" err="1"/>
              <a:t>huỳnh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oxit</a:t>
            </a:r>
            <a:endParaRPr lang="en-US" sz="2400" baseline="-250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Điphotpho</a:t>
            </a:r>
            <a:r>
              <a:rPr lang="en-US" sz="2400" dirty="0"/>
              <a:t> </a:t>
            </a:r>
            <a:r>
              <a:rPr lang="en-US" sz="2400" dirty="0" err="1"/>
              <a:t>pentaoxit</a:t>
            </a:r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0037EB-1272-B94D-847D-D307B27841E5}"/>
              </a:ext>
            </a:extLst>
          </p:cNvPr>
          <p:cNvSpPr/>
          <p:nvPr/>
        </p:nvSpPr>
        <p:spPr>
          <a:xfrm>
            <a:off x="2923704" y="2217024"/>
            <a:ext cx="7281047" cy="83822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4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  <p:bldP spid="3" grpId="0"/>
      <p:bldP spid="12" grpId="0"/>
      <p:bldP spid="1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image002">
            <a:extLst>
              <a:ext uri="{FF2B5EF4-FFF2-40B4-BE49-F238E27FC236}">
                <a16:creationId xmlns:a16="http://schemas.microsoft.com/office/drawing/2014/main" id="{3649F434-7B69-0746-A322-EBAF62950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1985963"/>
            <a:ext cx="1808162" cy="200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5" name="Picture 3" descr="image003">
            <a:extLst>
              <a:ext uri="{FF2B5EF4-FFF2-40B4-BE49-F238E27FC236}">
                <a16:creationId xmlns:a16="http://schemas.microsoft.com/office/drawing/2014/main" id="{EF6EC62D-EF46-414E-B61C-B64350E5A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9" y="1414463"/>
            <a:ext cx="8524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6" name="Picture 4" descr="image004">
            <a:extLst>
              <a:ext uri="{FF2B5EF4-FFF2-40B4-BE49-F238E27FC236}">
                <a16:creationId xmlns:a16="http://schemas.microsoft.com/office/drawing/2014/main" id="{F8875928-3D19-644C-8AD2-3AF90DBB6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2085975"/>
            <a:ext cx="19304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7" name="Picture 5" descr="image005">
            <a:extLst>
              <a:ext uri="{FF2B5EF4-FFF2-40B4-BE49-F238E27FC236}">
                <a16:creationId xmlns:a16="http://schemas.microsoft.com/office/drawing/2014/main" id="{0BAAB860-4B83-CF45-B73D-5807EC621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9" y="2085975"/>
            <a:ext cx="11969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401" name="Picture 9" descr="image009">
            <a:extLst>
              <a:ext uri="{FF2B5EF4-FFF2-40B4-BE49-F238E27FC236}">
                <a16:creationId xmlns:a16="http://schemas.microsoft.com/office/drawing/2014/main" id="{E02CA278-CE38-8C45-BB0F-7A8CE9168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9" y="2444750"/>
            <a:ext cx="1925637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402" name="Picture 10" descr="image010">
            <a:extLst>
              <a:ext uri="{FF2B5EF4-FFF2-40B4-BE49-F238E27FC236}">
                <a16:creationId xmlns:a16="http://schemas.microsoft.com/office/drawing/2014/main" id="{74977FCF-DE37-C247-9267-97E08D661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63" y="2027239"/>
            <a:ext cx="9144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403" name="Picture 11" descr="image011">
            <a:extLst>
              <a:ext uri="{FF2B5EF4-FFF2-40B4-BE49-F238E27FC236}">
                <a16:creationId xmlns:a16="http://schemas.microsoft.com/office/drawing/2014/main" id="{7BF1042F-094F-3245-9814-76643E77C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2544764"/>
            <a:ext cx="1227138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404" name="Picture 12" descr="image012">
            <a:extLst>
              <a:ext uri="{FF2B5EF4-FFF2-40B4-BE49-F238E27FC236}">
                <a16:creationId xmlns:a16="http://schemas.microsoft.com/office/drawing/2014/main" id="{810E6F99-1778-1249-B2E3-AFB71767C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3427414"/>
            <a:ext cx="2228850" cy="1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405" name="Picture 13" descr="image013">
            <a:extLst>
              <a:ext uri="{FF2B5EF4-FFF2-40B4-BE49-F238E27FC236}">
                <a16:creationId xmlns:a16="http://schemas.microsoft.com/office/drawing/2014/main" id="{E125B543-F966-2E4B-A96F-0DB307430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6" y="3162301"/>
            <a:ext cx="2246313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406" name="Picture 14" descr="image014">
            <a:extLst>
              <a:ext uri="{FF2B5EF4-FFF2-40B4-BE49-F238E27FC236}">
                <a16:creationId xmlns:a16="http://schemas.microsoft.com/office/drawing/2014/main" id="{C8D93792-61F2-0E4C-A385-A63471042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4" y="3635375"/>
            <a:ext cx="3863975" cy="107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407" name="Picture 15" descr="image015">
            <a:extLst>
              <a:ext uri="{FF2B5EF4-FFF2-40B4-BE49-F238E27FC236}">
                <a16:creationId xmlns:a16="http://schemas.microsoft.com/office/drawing/2014/main" id="{4F736C9E-CCB9-A241-9597-3A797BCE2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63" y="4343400"/>
            <a:ext cx="2508250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408" name="Picture 16" descr="image001">
            <a:extLst>
              <a:ext uri="{FF2B5EF4-FFF2-40B4-BE49-F238E27FC236}">
                <a16:creationId xmlns:a16="http://schemas.microsoft.com/office/drawing/2014/main" id="{1287CF38-9E63-D74F-976A-22068B5A8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3375026"/>
            <a:ext cx="9271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00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910</Words>
  <Application>Microsoft Macintosh PowerPoint</Application>
  <PresentationFormat>Widescreen</PresentationFormat>
  <Paragraphs>153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VẤN ĐỀ 1: OXIT</vt:lpstr>
      <vt:lpstr>VẤN ĐỀ 1: OXIT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VẤN ĐỀ 2: TÍNH CHẤT CỦA OXI</vt:lpstr>
      <vt:lpstr>VẤN ĐỀ 2: TÍNH CHẤT CỦA OXI</vt:lpstr>
      <vt:lpstr>VẤN ĐỀ 2: TÍNH CHẤT CỦA OXI</vt:lpstr>
      <vt:lpstr>VẤN ĐỀ 2: TÍNH CHẤT CỦA OXI</vt:lpstr>
      <vt:lpstr>VẤN ĐỀ 2: TÍNH CHẤT CỦA OXI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qui</dc:creator>
  <cp:lastModifiedBy>nguyen qui</cp:lastModifiedBy>
  <cp:revision>37</cp:revision>
  <dcterms:created xsi:type="dcterms:W3CDTF">2020-03-29T08:39:17Z</dcterms:created>
  <dcterms:modified xsi:type="dcterms:W3CDTF">2022-06-16T09:33:50Z</dcterms:modified>
</cp:coreProperties>
</file>